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 id="2147483887" r:id="rId2"/>
    <p:sldMasterId id="2147483911" r:id="rId3"/>
    <p:sldMasterId id="2147483923" r:id="rId4"/>
    <p:sldMasterId id="2147483935" r:id="rId5"/>
  </p:sldMasterIdLst>
  <p:sldIdLst>
    <p:sldId id="256" r:id="rId6"/>
    <p:sldId id="257" r:id="rId7"/>
    <p:sldId id="258" r:id="rId8"/>
    <p:sldId id="261" r:id="rId9"/>
    <p:sldId id="262" r:id="rId10"/>
    <p:sldId id="263" r:id="rId11"/>
    <p:sldId id="272" r:id="rId12"/>
    <p:sldId id="266" r:id="rId13"/>
    <p:sldId id="273" r:id="rId14"/>
    <p:sldId id="267" r:id="rId15"/>
    <p:sldId id="268" r:id="rId16"/>
    <p:sldId id="26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63D"/>
    <a:srgbClr val="6C2F99"/>
    <a:srgbClr val="5F2987"/>
    <a:srgbClr val="4F22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59624FE-234C-4F85-81C3-334162C462B9}" type="datetimeFigureOut">
              <a:rPr lang="en-IN" smtClean="0"/>
              <a:t>09/01/2015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65196693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633815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767165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59624FE-234C-4F85-81C3-334162C462B9}" type="datetimeFigureOut">
              <a:rPr lang="en-IN" smtClean="0"/>
              <a:t>09/01/2015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94428249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127113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12941908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340183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9624FE-234C-4F85-81C3-334162C462B9}" type="datetimeFigureOut">
              <a:rPr lang="en-IN" smtClean="0"/>
              <a:t>09/01/2015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659669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9624FE-234C-4F85-81C3-334162C462B9}" type="datetimeFigureOut">
              <a:rPr lang="en-IN" smtClean="0"/>
              <a:t>09/01/2015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4227639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624FE-234C-4F85-81C3-334162C462B9}" type="datetimeFigureOut">
              <a:rPr lang="en-IN" smtClean="0"/>
              <a:t>09/01/2015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1571227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857201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6901767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8A84CD08-F3E1-4204-B77E-430048DC6D6F}"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386298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7239467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970825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59624FE-234C-4F85-81C3-334162C462B9}" type="datetimeFigureOut">
              <a:rPr lang="en-IN" smtClean="0"/>
              <a:t>09/01/2015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814739928"/>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9579921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75445413"/>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5780622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9624FE-234C-4F85-81C3-334162C462B9}" type="datetimeFigureOut">
              <a:rPr lang="en-IN" smtClean="0"/>
              <a:t>09/01/2015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184590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9624FE-234C-4F85-81C3-334162C462B9}" type="datetimeFigureOut">
              <a:rPr lang="en-IN" smtClean="0"/>
              <a:t>09/01/2015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9878960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624FE-234C-4F85-81C3-334162C462B9}" type="datetimeFigureOut">
              <a:rPr lang="en-IN" smtClean="0"/>
              <a:t>09/01/2015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3794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362848190"/>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1758139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8A84CD08-F3E1-4204-B77E-430048DC6D6F}"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32161381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4948175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4468388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59624FE-234C-4F85-81C3-334162C462B9}" type="datetimeFigureOut">
              <a:rPr lang="en-IN" smtClean="0"/>
              <a:t>09/01/2015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095536668"/>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4597398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68889992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5665949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9624FE-234C-4F85-81C3-334162C462B9}" type="datetimeFigureOut">
              <a:rPr lang="en-IN" smtClean="0"/>
              <a:t>09/01/2015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4633715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9624FE-234C-4F85-81C3-334162C462B9}" type="datetimeFigureOut">
              <a:rPr lang="en-IN" smtClean="0"/>
              <a:t>09/01/2015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734356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1707817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624FE-234C-4F85-81C3-334162C462B9}" type="datetimeFigureOut">
              <a:rPr lang="en-IN" smtClean="0"/>
              <a:t>09/01/2015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1401296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0366066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8A84CD08-F3E1-4204-B77E-430048DC6D6F}"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8634999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9351058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3383822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59624FE-234C-4F85-81C3-334162C462B9}" type="datetimeFigureOut">
              <a:rPr lang="en-IN" smtClean="0"/>
              <a:t>09/01/2015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415281783"/>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32166814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889489216"/>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7346047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9624FE-234C-4F85-81C3-334162C462B9}" type="datetimeFigureOut">
              <a:rPr lang="en-IN" smtClean="0"/>
              <a:t>09/01/2015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730258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9624FE-234C-4F85-81C3-334162C462B9}" type="datetimeFigureOut">
              <a:rPr lang="en-IN" smtClean="0"/>
              <a:t>09/01/2015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41533806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9624FE-234C-4F85-81C3-334162C462B9}" type="datetimeFigureOut">
              <a:rPr lang="en-IN" smtClean="0"/>
              <a:t>09/01/2015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47103515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624FE-234C-4F85-81C3-334162C462B9}" type="datetimeFigureOut">
              <a:rPr lang="en-IN" smtClean="0"/>
              <a:t>09/01/2015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7514797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686321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8A84CD08-F3E1-4204-B77E-430048DC6D6F}"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73992148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214360927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9624FE-234C-4F85-81C3-334162C462B9}" type="datetimeFigureOut">
              <a:rPr lang="en-IN" smtClean="0"/>
              <a:t>09/01/2015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305638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9624FE-234C-4F85-81C3-334162C462B9}" type="datetimeFigureOut">
              <a:rPr lang="en-IN" smtClean="0"/>
              <a:t>09/01/2015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1716128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624FE-234C-4F85-81C3-334162C462B9}" type="datetimeFigureOut">
              <a:rPr lang="en-IN" smtClean="0"/>
              <a:t>09/01/2015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4052887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84CD08-F3E1-4204-B77E-430048DC6D6F}" type="slidenum">
              <a:rPr lang="en-IN" smtClean="0"/>
              <a:t>‹#›</a:t>
            </a:fld>
            <a:endParaRPr lang="en-IN"/>
          </a:p>
        </p:txBody>
      </p:sp>
    </p:spTree>
    <p:extLst>
      <p:ext uri="{BB962C8B-B14F-4D97-AF65-F5344CB8AC3E}">
        <p14:creationId xmlns:p14="http://schemas.microsoft.com/office/powerpoint/2010/main" val="345691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9624FE-234C-4F85-81C3-334162C462B9}" type="datetimeFigureOut">
              <a:rPr lang="en-IN" smtClean="0"/>
              <a:t>09/01/2015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8A84CD08-F3E1-4204-B77E-430048DC6D6F}"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719083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9624FE-234C-4F85-81C3-334162C462B9}" type="datetimeFigureOut">
              <a:rPr lang="en-IN" smtClean="0"/>
              <a:t>09/01/2015</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84CD08-F3E1-4204-B77E-430048DC6D6F}"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1444899529"/>
      </p:ext>
    </p:extLst>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9624FE-234C-4F85-81C3-334162C462B9}" type="datetimeFigureOut">
              <a:rPr lang="en-IN" smtClean="0"/>
              <a:t>09/01/2015</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84CD08-F3E1-4204-B77E-430048DC6D6F}"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3581766436"/>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9624FE-234C-4F85-81C3-334162C462B9}" type="datetimeFigureOut">
              <a:rPr lang="en-IN" smtClean="0"/>
              <a:t>09/01/2015</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84CD08-F3E1-4204-B77E-430048DC6D6F}"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2026550546"/>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9624FE-234C-4F85-81C3-334162C462B9}" type="datetimeFigureOut">
              <a:rPr lang="en-IN" smtClean="0"/>
              <a:t>09/01/2015</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84CD08-F3E1-4204-B77E-430048DC6D6F}"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2318199615"/>
      </p:ext>
    </p:extLst>
  </p:cSld>
  <p:clrMap bg1="lt1" tx1="dk1" bg2="lt2" tx2="dk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9624FE-234C-4F85-81C3-334162C462B9}" type="datetimeFigureOut">
              <a:rPr lang="en-IN" smtClean="0"/>
              <a:t>09/01/2015</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84CD08-F3E1-4204-B77E-430048DC6D6F}"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12894581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hyperlink" Target="mailto:alok@ascgroup.in" TargetMode="External"/><Relationship Id="rId2" Type="http://schemas.openxmlformats.org/officeDocument/2006/relationships/slideLayout" Target="../slideLayouts/slideLayout24.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 name="Title 3"/>
          <p:cNvSpPr>
            <a:spLocks noGrp="1"/>
          </p:cNvSpPr>
          <p:nvPr>
            <p:ph type="title"/>
          </p:nvPr>
        </p:nvSpPr>
        <p:spPr>
          <a:xfrm>
            <a:off x="831850" y="1219200"/>
            <a:ext cx="10515600" cy="4210929"/>
          </a:xfrm>
        </p:spPr>
        <p:txBody>
          <a:bodyPr>
            <a:normAutofit/>
          </a:bodyPr>
          <a:lstStyle/>
          <a:p>
            <a:pPr algn="ctr"/>
            <a:r>
              <a:rPr lang="en-IN" sz="8000" b="1" dirty="0" smtClean="0">
                <a:solidFill>
                  <a:schemeClr val="bg2">
                    <a:lumMod val="50000"/>
                  </a:schemeClr>
                </a:solidFill>
                <a:latin typeface="Cambria" panose="02040503050406030204" pitchFamily="18" charset="0"/>
              </a:rPr>
              <a:t>ANTI-BRIBERY </a:t>
            </a:r>
            <a:br>
              <a:rPr lang="en-IN" sz="8000" b="1" dirty="0" smtClean="0">
                <a:solidFill>
                  <a:schemeClr val="bg2">
                    <a:lumMod val="50000"/>
                  </a:schemeClr>
                </a:solidFill>
                <a:latin typeface="Cambria" panose="02040503050406030204" pitchFamily="18" charset="0"/>
              </a:rPr>
            </a:br>
            <a:r>
              <a:rPr lang="en-IN" sz="4400" b="1" dirty="0" smtClean="0">
                <a:solidFill>
                  <a:schemeClr val="bg2">
                    <a:lumMod val="50000"/>
                  </a:schemeClr>
                </a:solidFill>
                <a:latin typeface="Cambria" panose="02040503050406030204" pitchFamily="18" charset="0"/>
              </a:rPr>
              <a:t>&amp;</a:t>
            </a:r>
            <a:r>
              <a:rPr lang="en-IN" sz="8000" b="1" dirty="0" smtClean="0">
                <a:solidFill>
                  <a:schemeClr val="bg2">
                    <a:lumMod val="50000"/>
                  </a:schemeClr>
                </a:solidFill>
                <a:latin typeface="Cambria" panose="02040503050406030204" pitchFamily="18" charset="0"/>
              </a:rPr>
              <a:t/>
            </a:r>
            <a:br>
              <a:rPr lang="en-IN" sz="8000" b="1" dirty="0" smtClean="0">
                <a:solidFill>
                  <a:schemeClr val="bg2">
                    <a:lumMod val="50000"/>
                  </a:schemeClr>
                </a:solidFill>
                <a:latin typeface="Cambria" panose="02040503050406030204" pitchFamily="18" charset="0"/>
              </a:rPr>
            </a:br>
            <a:r>
              <a:rPr lang="en-IN" sz="8000" b="1" dirty="0" smtClean="0">
                <a:solidFill>
                  <a:schemeClr val="bg2">
                    <a:lumMod val="50000"/>
                  </a:schemeClr>
                </a:solidFill>
                <a:latin typeface="Cambria" panose="02040503050406030204" pitchFamily="18" charset="0"/>
              </a:rPr>
              <a:t>CORRUPTION POLICY</a:t>
            </a:r>
            <a:endParaRPr lang="en-IN" sz="8000" b="1" dirty="0">
              <a:solidFill>
                <a:schemeClr val="bg2">
                  <a:lumMod val="50000"/>
                </a:schemeClr>
              </a:solidFill>
              <a:latin typeface="Cambria" panose="02040503050406030204" pitchFamily="18" charset="0"/>
            </a:endParaRPr>
          </a:p>
        </p:txBody>
      </p:sp>
    </p:spTree>
    <p:extLst>
      <p:ext uri="{BB962C8B-B14F-4D97-AF65-F5344CB8AC3E}">
        <p14:creationId xmlns:p14="http://schemas.microsoft.com/office/powerpoint/2010/main" val="24799537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5" name="Rectangle 4"/>
          <p:cNvSpPr/>
          <p:nvPr/>
        </p:nvSpPr>
        <p:spPr>
          <a:xfrm>
            <a:off x="720000" y="792000"/>
            <a:ext cx="10687929" cy="1077218"/>
          </a:xfrm>
          <a:prstGeom prst="rect">
            <a:avLst/>
          </a:prstGeom>
        </p:spPr>
        <p:txBody>
          <a:bodyPr wrap="square">
            <a:spAutoFit/>
          </a:bodyPr>
          <a:lstStyle/>
          <a:p>
            <a:r>
              <a:rPr lang="en-IN" sz="3200" dirty="0" smtClean="0">
                <a:effectLst>
                  <a:outerShdw blurRad="38100" dist="38100" dir="2700000" algn="tl">
                    <a:srgbClr val="000000">
                      <a:alpha val="43137"/>
                    </a:srgbClr>
                  </a:outerShdw>
                </a:effectLst>
                <a:latin typeface="Cambria" panose="02040503050406030204" pitchFamily="18" charset="0"/>
              </a:rPr>
              <a:t>WHO HAS ACCOUNTABILITY AND RESPONSIBILITY FOR THE POLICY?</a:t>
            </a:r>
            <a:endParaRPr lang="en-IN" sz="3200" dirty="0"/>
          </a:p>
        </p:txBody>
      </p:sp>
      <p:sp>
        <p:nvSpPr>
          <p:cNvPr id="6" name="Rectangle 5"/>
          <p:cNvSpPr/>
          <p:nvPr/>
        </p:nvSpPr>
        <p:spPr>
          <a:xfrm>
            <a:off x="720000" y="1869218"/>
            <a:ext cx="10687929" cy="4662815"/>
          </a:xfrm>
          <a:prstGeom prst="rect">
            <a:avLst/>
          </a:prstGeom>
        </p:spPr>
        <p:txBody>
          <a:bodyPr wrap="square">
            <a:spAutoFit/>
          </a:bodyPr>
          <a:lstStyle/>
          <a:p>
            <a:pPr>
              <a:lnSpc>
                <a:spcPct val="110000"/>
              </a:lnSpc>
            </a:pPr>
            <a:r>
              <a:rPr lang="en-IN" b="1" dirty="0" smtClean="0"/>
              <a:t>A. GROUP </a:t>
            </a:r>
            <a:r>
              <a:rPr lang="en-IN" b="1" dirty="0"/>
              <a:t>CEO </a:t>
            </a:r>
            <a:r>
              <a:rPr lang="en-IN" dirty="0"/>
              <a:t>- The Chief Executive Officer and the senior executive team set the tone at the top providing leadership and support for the policy and take responsibility for its effectiveness within their business</a:t>
            </a:r>
            <a:r>
              <a:rPr lang="en-IN" dirty="0" smtClean="0"/>
              <a:t>.</a:t>
            </a:r>
            <a:r>
              <a:rPr lang="en-IN" dirty="0"/>
              <a:t> Ultimate responsibility for compliance with this policy throughout the group is taken by the Group </a:t>
            </a:r>
            <a:r>
              <a:rPr lang="en-IN" dirty="0" smtClean="0"/>
              <a:t>CEO.</a:t>
            </a:r>
          </a:p>
          <a:p>
            <a:pPr>
              <a:lnSpc>
                <a:spcPct val="110000"/>
              </a:lnSpc>
            </a:pPr>
            <a:r>
              <a:rPr lang="en-IN" b="1" dirty="0" smtClean="0"/>
              <a:t>B. MANAGER </a:t>
            </a:r>
            <a:r>
              <a:rPr lang="en-IN" b="1" dirty="0"/>
              <a:t>-  </a:t>
            </a:r>
            <a:r>
              <a:rPr lang="en-IN" dirty="0"/>
              <a:t>He monitors the effectiveness of and ASC’s compliance with the policy.</a:t>
            </a:r>
          </a:p>
          <a:p>
            <a:pPr>
              <a:lnSpc>
                <a:spcPct val="110000"/>
              </a:lnSpc>
            </a:pPr>
            <a:r>
              <a:rPr lang="en-IN" b="1" dirty="0" smtClean="0"/>
              <a:t>C. INDIVIDUALS </a:t>
            </a:r>
            <a:r>
              <a:rPr lang="en-IN" b="1" dirty="0"/>
              <a:t>- </a:t>
            </a:r>
            <a:r>
              <a:rPr lang="en-IN" dirty="0"/>
              <a:t>E</a:t>
            </a:r>
            <a:r>
              <a:rPr lang="en-IN" dirty="0" smtClean="0"/>
              <a:t>ach </a:t>
            </a:r>
            <a:r>
              <a:rPr lang="en-IN" dirty="0"/>
              <a:t>of us is responsible for preventing, detecting and avoiding any activity that may lead to, or suggest, a breach of this policy and for reporting any violation or suspected violation of this policy. </a:t>
            </a:r>
            <a:endParaRPr lang="en-IN" dirty="0"/>
          </a:p>
          <a:p>
            <a:pPr>
              <a:lnSpc>
                <a:spcPct val="110000"/>
              </a:lnSpc>
            </a:pPr>
            <a:r>
              <a:rPr lang="en-IN" b="1" dirty="0" smtClean="0"/>
              <a:t>D. </a:t>
            </a:r>
            <a:r>
              <a:rPr lang="en-IN" b="1" dirty="0"/>
              <a:t>INTERNAL AUDIT </a:t>
            </a:r>
            <a:r>
              <a:rPr lang="en-IN" b="1" dirty="0" smtClean="0"/>
              <a:t>– </a:t>
            </a:r>
            <a:r>
              <a:rPr lang="en-IN" dirty="0" smtClean="0"/>
              <a:t>It includes </a:t>
            </a:r>
            <a:r>
              <a:rPr lang="en-IN" dirty="0"/>
              <a:t>a review of the effectiveness of the policy as part of their</a:t>
            </a:r>
          </a:p>
          <a:p>
            <a:pPr>
              <a:lnSpc>
                <a:spcPct val="110000"/>
              </a:lnSpc>
            </a:pPr>
            <a:r>
              <a:rPr lang="en-IN" dirty="0"/>
              <a:t>annual risk assessment process and periodically monitors </a:t>
            </a:r>
            <a:r>
              <a:rPr lang="en-IN" dirty="0" smtClean="0"/>
              <a:t>compliance.</a:t>
            </a:r>
            <a:r>
              <a:rPr lang="en-IN" dirty="0"/>
              <a:t> </a:t>
            </a:r>
            <a:endParaRPr lang="en-IN" dirty="0" smtClean="0"/>
          </a:p>
          <a:p>
            <a:pPr>
              <a:lnSpc>
                <a:spcPct val="110000"/>
              </a:lnSpc>
            </a:pPr>
            <a:endParaRPr lang="en-IN" dirty="0"/>
          </a:p>
          <a:p>
            <a:pPr>
              <a:lnSpc>
                <a:spcPct val="110000"/>
              </a:lnSpc>
            </a:pPr>
            <a:r>
              <a:rPr lang="en-IN" dirty="0"/>
              <a:t>Training will be provided to relevant employees throughout the group to support them in complying with their responsibilities. If you are not selected for training but believe that it is relevant for you then please ask your local HR manager for further information. In addition, all employees will be required to confirm that they have understood and complied with the policy annually.</a:t>
            </a:r>
          </a:p>
        </p:txBody>
      </p:sp>
    </p:spTree>
    <p:extLst>
      <p:ext uri="{BB962C8B-B14F-4D97-AF65-F5344CB8AC3E}">
        <p14:creationId xmlns:p14="http://schemas.microsoft.com/office/powerpoint/2010/main" val="22847551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720000" y="792000"/>
            <a:ext cx="10687929" cy="584775"/>
          </a:xfrm>
          <a:prstGeom prst="rect">
            <a:avLst/>
          </a:prstGeom>
        </p:spPr>
        <p:txBody>
          <a:bodyPr wrap="square">
            <a:spAutoFit/>
          </a:bodyPr>
          <a:lstStyle/>
          <a:p>
            <a:r>
              <a:rPr lang="en-IN" sz="3200" dirty="0" smtClean="0">
                <a:effectLst>
                  <a:outerShdw blurRad="38100" dist="38100" dir="2700000" algn="tl">
                    <a:srgbClr val="000000">
                      <a:alpha val="43137"/>
                    </a:srgbClr>
                  </a:outerShdw>
                </a:effectLst>
                <a:latin typeface="Cambria" panose="02040503050406030204" pitchFamily="18" charset="0"/>
              </a:rPr>
              <a:t>REPORTING VIOLATIONS</a:t>
            </a:r>
            <a:endParaRPr lang="en-IN" sz="3200" dirty="0"/>
          </a:p>
        </p:txBody>
      </p:sp>
      <p:sp>
        <p:nvSpPr>
          <p:cNvPr id="9" name="Rectangle 8"/>
          <p:cNvSpPr/>
          <p:nvPr/>
        </p:nvSpPr>
        <p:spPr>
          <a:xfrm>
            <a:off x="719998" y="2807935"/>
            <a:ext cx="11223472" cy="646331"/>
          </a:xfrm>
          <a:prstGeom prst="rect">
            <a:avLst/>
          </a:prstGeom>
        </p:spPr>
        <p:txBody>
          <a:bodyPr wrap="square">
            <a:spAutoFit/>
          </a:bodyPr>
          <a:lstStyle/>
          <a:p>
            <a:r>
              <a:rPr lang="en-IN" dirty="0"/>
              <a:t>Our collective success and our reputation hinges on our personal commitment to </a:t>
            </a:r>
            <a:r>
              <a:rPr lang="en-IN" dirty="0" smtClean="0"/>
              <a:t>adhere to </a:t>
            </a:r>
            <a:r>
              <a:rPr lang="en-IN" dirty="0"/>
              <a:t>this policy and our Code of Conduct. It is our responsibility to promptly report </a:t>
            </a:r>
            <a:r>
              <a:rPr lang="en-IN" dirty="0" smtClean="0"/>
              <a:t>any suspected </a:t>
            </a:r>
            <a:r>
              <a:rPr lang="en-IN" dirty="0"/>
              <a:t>contraventions of this policy</a:t>
            </a:r>
          </a:p>
        </p:txBody>
      </p:sp>
      <p:sp>
        <p:nvSpPr>
          <p:cNvPr id="13" name="Rectangle 12"/>
          <p:cNvSpPr/>
          <p:nvPr/>
        </p:nvSpPr>
        <p:spPr>
          <a:xfrm>
            <a:off x="719999" y="1376775"/>
            <a:ext cx="11223471" cy="1754326"/>
          </a:xfrm>
          <a:prstGeom prst="rect">
            <a:avLst/>
          </a:prstGeom>
        </p:spPr>
        <p:txBody>
          <a:bodyPr wrap="square">
            <a:spAutoFit/>
          </a:bodyPr>
          <a:lstStyle/>
          <a:p>
            <a:r>
              <a:rPr lang="en-IN" dirty="0"/>
              <a:t>Every associate or third party who has information that this policy or related procedures may have been violated, or believes he or she is being asked to pay a bribe or receive a bribe, or otherwise act in contravention of this policy shall immediately report the event, as provided by ASC’s Statement of Ethics. </a:t>
            </a:r>
          </a:p>
          <a:p>
            <a:r>
              <a:rPr lang="en-IN" dirty="0"/>
              <a:t>Reports shall be made, and may be made anonymously to Group CEO directly. If anyone receives a report through the Open Door process he or she shall promptly forward the report to the CEO.</a:t>
            </a:r>
          </a:p>
          <a:p>
            <a:endParaRPr lang="en-IN" dirty="0"/>
          </a:p>
        </p:txBody>
      </p:sp>
      <p:sp>
        <p:nvSpPr>
          <p:cNvPr id="14" name="Rectangle 13"/>
          <p:cNvSpPr/>
          <p:nvPr/>
        </p:nvSpPr>
        <p:spPr>
          <a:xfrm>
            <a:off x="719996" y="3454266"/>
            <a:ext cx="11223473" cy="1477328"/>
          </a:xfrm>
          <a:prstGeom prst="rect">
            <a:avLst/>
          </a:prstGeom>
        </p:spPr>
        <p:txBody>
          <a:bodyPr wrap="square">
            <a:spAutoFit/>
          </a:bodyPr>
          <a:lstStyle/>
          <a:p>
            <a:r>
              <a:rPr lang="en-IN" dirty="0" smtClean="0"/>
              <a:t>If you have any suspicions or concerns regarding conduct to which this policy applies, or if you become aware of any action in conflict with this policy, you must report those concerns or actions to your manager, internal audit, human resources or legal department, or report your concerns, confidentially, utilizing ASC’s </a:t>
            </a:r>
            <a:r>
              <a:rPr lang="en-IN" dirty="0" err="1" smtClean="0"/>
              <a:t>whistleblower</a:t>
            </a:r>
            <a:r>
              <a:rPr lang="en-IN" dirty="0" smtClean="0"/>
              <a:t> process as explained in our Code of Conduct and our Whistle-blower policy. A copy of these documents may be found on our website.</a:t>
            </a:r>
            <a:endParaRPr lang="en-IN" dirty="0"/>
          </a:p>
        </p:txBody>
      </p:sp>
      <p:sp>
        <p:nvSpPr>
          <p:cNvPr id="15" name="Rectangle 14"/>
          <p:cNvSpPr/>
          <p:nvPr/>
        </p:nvSpPr>
        <p:spPr>
          <a:xfrm>
            <a:off x="719995" y="4931594"/>
            <a:ext cx="11223474" cy="923330"/>
          </a:xfrm>
          <a:prstGeom prst="rect">
            <a:avLst/>
          </a:prstGeom>
        </p:spPr>
        <p:txBody>
          <a:bodyPr wrap="square">
            <a:spAutoFit/>
          </a:bodyPr>
          <a:lstStyle/>
          <a:p>
            <a:r>
              <a:rPr lang="en-IN" dirty="0"/>
              <a:t>No retaliation. No individual who, in good faith, reports a violation of this policy </a:t>
            </a:r>
            <a:r>
              <a:rPr lang="en-IN" dirty="0" smtClean="0"/>
              <a:t>shall suffer </a:t>
            </a:r>
            <a:r>
              <a:rPr lang="en-IN" dirty="0"/>
              <a:t>any retaliation. An employee who retaliates against someone who has reported </a:t>
            </a:r>
            <a:r>
              <a:rPr lang="en-IN" dirty="0" smtClean="0"/>
              <a:t>a suspected </a:t>
            </a:r>
            <a:r>
              <a:rPr lang="en-IN" dirty="0"/>
              <a:t>violation in good faith is subject to discipline up to and including </a:t>
            </a:r>
            <a:r>
              <a:rPr lang="en-IN" dirty="0" smtClean="0"/>
              <a:t>termination of </a:t>
            </a:r>
            <a:r>
              <a:rPr lang="en-IN" dirty="0"/>
              <a:t>employment.</a:t>
            </a:r>
          </a:p>
        </p:txBody>
      </p:sp>
    </p:spTree>
    <p:extLst>
      <p:ext uri="{BB962C8B-B14F-4D97-AF65-F5344CB8AC3E}">
        <p14:creationId xmlns:p14="http://schemas.microsoft.com/office/powerpoint/2010/main" val="365842246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Text Placeholder 2"/>
          <p:cNvSpPr txBox="1">
            <a:spLocks/>
          </p:cNvSpPr>
          <p:nvPr/>
        </p:nvSpPr>
        <p:spPr>
          <a:xfrm>
            <a:off x="720000" y="5413769"/>
            <a:ext cx="11122866" cy="1673934"/>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endParaRPr lang="en-IN" sz="1400" dirty="0" smtClean="0">
              <a:latin typeface="Cambria" panose="02040503050406030204" pitchFamily="18" charset="0"/>
            </a:endParaRPr>
          </a:p>
          <a:p>
            <a:endParaRPr lang="en-IN" sz="1400" dirty="0" smtClean="0">
              <a:latin typeface="Cambria" panose="02040503050406030204" pitchFamily="18" charset="0"/>
            </a:endParaRPr>
          </a:p>
          <a:p>
            <a:pPr marL="0" indent="0">
              <a:buNone/>
            </a:pPr>
            <a:r>
              <a:rPr lang="en-IN" sz="1400" dirty="0" smtClean="0">
                <a:latin typeface="+mj-lt"/>
              </a:rPr>
              <a:t>Anyone who reports a suspected violation of this policy will not be subject to disciplinary action or retaliation for the act of making the report. However, anyone who reports a suspected violation may be subject to disciplinary action to the extent he or she violated any ASC policy or procedure.</a:t>
            </a:r>
          </a:p>
          <a:p>
            <a:endParaRPr lang="en-IN" sz="1400" dirty="0"/>
          </a:p>
        </p:txBody>
      </p:sp>
      <p:sp>
        <p:nvSpPr>
          <p:cNvPr id="8" name="Text Placeholder 4"/>
          <p:cNvSpPr txBox="1">
            <a:spLocks/>
          </p:cNvSpPr>
          <p:nvPr/>
        </p:nvSpPr>
        <p:spPr>
          <a:xfrm>
            <a:off x="674931" y="1578404"/>
            <a:ext cx="10537020" cy="654843"/>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n-IN" sz="1800" i="1" dirty="0" smtClean="0">
                <a:latin typeface="+mj-lt"/>
              </a:rPr>
              <a:t>Contact information for making reports through the International or Local Helplines are mentioned below:</a:t>
            </a:r>
            <a:endParaRPr lang="en-IN" sz="1800" dirty="0">
              <a:latin typeface="+mj-lt"/>
            </a:endParaRPr>
          </a:p>
        </p:txBody>
      </p:sp>
      <p:sp>
        <p:nvSpPr>
          <p:cNvPr id="9" name="Content Placeholder 5"/>
          <p:cNvSpPr>
            <a:spLocks noGrp="1"/>
          </p:cNvSpPr>
          <p:nvPr>
            <p:ph sz="quarter" idx="4294967295"/>
          </p:nvPr>
        </p:nvSpPr>
        <p:spPr>
          <a:xfrm>
            <a:off x="3471204" y="2434876"/>
            <a:ext cx="5183188" cy="3079659"/>
          </a:xfrm>
          <a:prstGeom prst="rect">
            <a:avLst/>
          </a:prstGeom>
        </p:spPr>
        <p:txBody>
          <a:bodyPr>
            <a:normAutofit fontScale="70000" lnSpcReduction="20000"/>
          </a:bodyPr>
          <a:lstStyle/>
          <a:p>
            <a:pPr marL="0" indent="0" algn="ctr">
              <a:buNone/>
            </a:pPr>
            <a:r>
              <a:rPr lang="en-IN" sz="3200" b="1" dirty="0" smtClean="0">
                <a:latin typeface="Cambria" panose="02040503050406030204" pitchFamily="18" charset="0"/>
              </a:rPr>
              <a:t>ASC GROUP</a:t>
            </a:r>
          </a:p>
          <a:p>
            <a:pPr marL="0" indent="0" algn="ctr">
              <a:buNone/>
            </a:pPr>
            <a:r>
              <a:rPr lang="en-IN" sz="3200" dirty="0" smtClean="0">
                <a:latin typeface="Cambria" panose="02040503050406030204" pitchFamily="18" charset="0"/>
              </a:rPr>
              <a:t>+91-11-41729057</a:t>
            </a:r>
          </a:p>
          <a:p>
            <a:pPr marL="0" indent="0" algn="ctr">
              <a:buNone/>
            </a:pPr>
            <a:r>
              <a:rPr lang="en-IN" sz="3200" dirty="0" smtClean="0">
                <a:latin typeface="Cambria" panose="02040503050406030204" pitchFamily="18" charset="0"/>
              </a:rPr>
              <a:t>WEB: WWW.ASCGROUP.IN</a:t>
            </a:r>
          </a:p>
          <a:p>
            <a:pPr marL="0" indent="0" algn="ctr">
              <a:buNone/>
            </a:pPr>
            <a:r>
              <a:rPr lang="en-IN" sz="3200" dirty="0" smtClean="0">
                <a:latin typeface="Cambria" panose="02040503050406030204" pitchFamily="18" charset="0"/>
              </a:rPr>
              <a:t>EMAIL: </a:t>
            </a:r>
            <a:r>
              <a:rPr lang="en-IN" sz="3200" u="sng" dirty="0" smtClean="0">
                <a:latin typeface="Cambria" panose="02040503050406030204" pitchFamily="18" charset="0"/>
                <a:hlinkClick r:id="rId3"/>
              </a:rPr>
              <a:t>alok@ascgroup.in</a:t>
            </a:r>
            <a:endParaRPr lang="en-IN" sz="3200" u="sng" dirty="0" smtClean="0">
              <a:latin typeface="Cambria" panose="02040503050406030204" pitchFamily="18" charset="0"/>
            </a:endParaRPr>
          </a:p>
          <a:p>
            <a:pPr marL="0" indent="0" algn="ctr">
              <a:buNone/>
            </a:pPr>
            <a:endParaRPr lang="en-IN" sz="3200" u="sng" dirty="0">
              <a:latin typeface="Cambria" panose="02040503050406030204" pitchFamily="18" charset="0"/>
            </a:endParaRPr>
          </a:p>
          <a:p>
            <a:pPr marL="0" indent="0" algn="ctr">
              <a:buNone/>
            </a:pPr>
            <a:r>
              <a:rPr lang="en-IN" sz="3200" b="1" u="sng" dirty="0" smtClean="0">
                <a:latin typeface="Cambria" panose="02040503050406030204" pitchFamily="18" charset="0"/>
              </a:rPr>
              <a:t>Contact Person:</a:t>
            </a:r>
            <a:endParaRPr lang="en-IN" sz="3200" b="1" u="sng" dirty="0" smtClean="0">
              <a:latin typeface="Cambria" panose="02040503050406030204" pitchFamily="18" charset="0"/>
            </a:endParaRPr>
          </a:p>
          <a:p>
            <a:pPr marL="0" indent="0" algn="ctr">
              <a:buNone/>
            </a:pPr>
            <a:r>
              <a:rPr lang="en-IN" sz="3200" dirty="0" smtClean="0">
                <a:latin typeface="Cambria" panose="02040503050406030204" pitchFamily="18" charset="0"/>
              </a:rPr>
              <a:t>ALOK KUMAR AGARWAL</a:t>
            </a:r>
          </a:p>
          <a:p>
            <a:pPr marL="0" indent="0" algn="ctr">
              <a:buNone/>
            </a:pPr>
            <a:r>
              <a:rPr lang="en-IN" sz="3200" dirty="0" smtClean="0">
                <a:latin typeface="Cambria" panose="02040503050406030204" pitchFamily="18" charset="0"/>
              </a:rPr>
              <a:t>GROUP CEO</a:t>
            </a:r>
          </a:p>
          <a:p>
            <a:pPr marL="0" indent="0" algn="ctr">
              <a:buNone/>
            </a:pPr>
            <a:r>
              <a:rPr lang="en-IN" sz="3200" dirty="0" smtClean="0">
                <a:latin typeface="Cambria" panose="02040503050406030204" pitchFamily="18" charset="0"/>
              </a:rPr>
              <a:t>+91-9811155292</a:t>
            </a:r>
          </a:p>
        </p:txBody>
      </p:sp>
      <p:sp>
        <p:nvSpPr>
          <p:cNvPr id="10" name="Rectangle 9"/>
          <p:cNvSpPr/>
          <p:nvPr/>
        </p:nvSpPr>
        <p:spPr>
          <a:xfrm>
            <a:off x="720000" y="792000"/>
            <a:ext cx="10687929" cy="584775"/>
          </a:xfrm>
          <a:prstGeom prst="rect">
            <a:avLst/>
          </a:prstGeom>
        </p:spPr>
        <p:txBody>
          <a:bodyPr wrap="square">
            <a:spAutoFit/>
          </a:bodyPr>
          <a:lstStyle/>
          <a:p>
            <a:r>
              <a:rPr lang="en-IN" sz="3200" dirty="0" smtClean="0">
                <a:effectLst>
                  <a:outerShdw blurRad="38100" dist="38100" dir="2700000" algn="tl">
                    <a:srgbClr val="000000">
                      <a:alpha val="43137"/>
                    </a:srgbClr>
                  </a:outerShdw>
                </a:effectLst>
                <a:latin typeface="Cambria" panose="02040503050406030204" pitchFamily="18" charset="0"/>
              </a:rPr>
              <a:t>CONTACT US</a:t>
            </a:r>
            <a:endParaRPr lang="en-IN" sz="3200" dirty="0"/>
          </a:p>
        </p:txBody>
      </p:sp>
    </p:spTree>
    <p:extLst>
      <p:ext uri="{BB962C8B-B14F-4D97-AF65-F5344CB8AC3E}">
        <p14:creationId xmlns:p14="http://schemas.microsoft.com/office/powerpoint/2010/main" val="22115276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0000" y="791999"/>
            <a:ext cx="11127546" cy="572567"/>
          </a:xfrm>
        </p:spPr>
        <p:txBody>
          <a:bodyPr tIns="0">
            <a:noAutofit/>
          </a:bodyPr>
          <a:lstStyle/>
          <a:p>
            <a:r>
              <a:rPr lang="en-IN" sz="3200" dirty="0" smtClean="0">
                <a:effectLst>
                  <a:outerShdw blurRad="38100" dist="38100" dir="2700000" algn="tl">
                    <a:srgbClr val="000000">
                      <a:alpha val="43137"/>
                    </a:srgbClr>
                  </a:outerShdw>
                </a:effectLst>
                <a:latin typeface="Cambria" panose="02040503050406030204" pitchFamily="18" charset="0"/>
              </a:rPr>
              <a:t>How we achieve our GOAL is equally important as END RESULT!</a:t>
            </a:r>
            <a:endParaRPr lang="en-IN" sz="3200" dirty="0">
              <a:effectLst>
                <a:outerShdw blurRad="38100" dist="38100" dir="2700000" algn="tl">
                  <a:srgbClr val="000000">
                    <a:alpha val="43137"/>
                  </a:srgbClr>
                </a:outerShdw>
              </a:effectLst>
              <a:latin typeface="Cambria" panose="02040503050406030204" pitchFamily="18" charset="0"/>
            </a:endParaRPr>
          </a:p>
        </p:txBody>
      </p:sp>
      <p:sp>
        <p:nvSpPr>
          <p:cNvPr id="4" name="Rectangle 3"/>
          <p:cNvSpPr/>
          <p:nvPr/>
        </p:nvSpPr>
        <p:spPr>
          <a:xfrm>
            <a:off x="2349302" y="1557167"/>
            <a:ext cx="8004518" cy="738664"/>
          </a:xfrm>
          <a:prstGeom prst="rect">
            <a:avLst/>
          </a:prstGeom>
        </p:spPr>
        <p:txBody>
          <a:bodyPr wrap="square">
            <a:spAutoFit/>
          </a:bodyPr>
          <a:lstStyle/>
          <a:p>
            <a:pPr algn="ctr"/>
            <a:r>
              <a:rPr lang="en-IN" sz="1400" b="1" i="1" dirty="0">
                <a:latin typeface="Cambria" panose="02040503050406030204" pitchFamily="18" charset="0"/>
              </a:rPr>
              <a:t>“</a:t>
            </a:r>
            <a:r>
              <a:rPr lang="en-IN" sz="1400" b="1" i="1" dirty="0"/>
              <a:t>Corruption is the enemy of development, and of good </a:t>
            </a:r>
            <a:r>
              <a:rPr lang="en-IN" sz="1400" b="1" i="1" dirty="0" smtClean="0"/>
              <a:t>governance. It </a:t>
            </a:r>
            <a:r>
              <a:rPr lang="en-IN" sz="1400" b="1" i="1" dirty="0"/>
              <a:t>must be got rid of. Both the government and the </a:t>
            </a:r>
            <a:r>
              <a:rPr lang="en-IN" sz="1400" b="1" i="1" dirty="0" smtClean="0"/>
              <a:t>people </a:t>
            </a:r>
            <a:r>
              <a:rPr lang="en-IN" sz="1400" b="1" i="1" dirty="0"/>
              <a:t>at large </a:t>
            </a:r>
            <a:r>
              <a:rPr lang="en-IN" sz="1400" b="1" i="1" dirty="0" smtClean="0"/>
              <a:t>must come </a:t>
            </a:r>
            <a:r>
              <a:rPr lang="en-IN" sz="1400" b="1" i="1" dirty="0"/>
              <a:t>together to achieve this national objective</a:t>
            </a:r>
            <a:r>
              <a:rPr lang="en-IN" sz="1400" b="1" i="1" dirty="0" smtClean="0"/>
              <a:t>.”</a:t>
            </a:r>
            <a:r>
              <a:rPr lang="en-IN" sz="1200" b="1" i="1" dirty="0" smtClean="0">
                <a:latin typeface="Cambria" panose="02040503050406030204" pitchFamily="18" charset="0"/>
              </a:rPr>
              <a:t>- </a:t>
            </a:r>
            <a:r>
              <a:rPr lang="en-IN" sz="1200" b="1" i="1" dirty="0" err="1"/>
              <a:t>Pratibha</a:t>
            </a:r>
            <a:r>
              <a:rPr lang="en-IN" sz="1200" b="1" i="1" dirty="0"/>
              <a:t> </a:t>
            </a:r>
            <a:r>
              <a:rPr lang="en-IN" sz="1200" b="1" i="1" dirty="0" err="1" smtClean="0"/>
              <a:t>Patil</a:t>
            </a:r>
            <a:endParaRPr lang="en-IN" sz="1200" b="1" i="1" dirty="0"/>
          </a:p>
        </p:txBody>
      </p:sp>
      <p:sp>
        <p:nvSpPr>
          <p:cNvPr id="7" name="Rectangle 6"/>
          <p:cNvSpPr/>
          <p:nvPr/>
        </p:nvSpPr>
        <p:spPr>
          <a:xfrm>
            <a:off x="595531" y="2896393"/>
            <a:ext cx="11512061" cy="3539430"/>
          </a:xfrm>
          <a:prstGeom prst="rect">
            <a:avLst/>
          </a:prstGeom>
        </p:spPr>
        <p:txBody>
          <a:bodyPr wrap="square">
            <a:spAutoFit/>
          </a:bodyPr>
          <a:lstStyle/>
          <a:p>
            <a:r>
              <a:rPr lang="en-IN" sz="1600" dirty="0">
                <a:latin typeface="Cambria" panose="02040503050406030204" pitchFamily="18" charset="0"/>
              </a:rPr>
              <a:t>Operating safely and ethically is something </a:t>
            </a:r>
            <a:r>
              <a:rPr lang="en-IN" sz="1600" dirty="0" smtClean="0">
                <a:latin typeface="Cambria" panose="02040503050406030204" pitchFamily="18" charset="0"/>
              </a:rPr>
              <a:t>ASC </a:t>
            </a:r>
            <a:r>
              <a:rPr lang="en-IN" sz="1600" dirty="0">
                <a:latin typeface="Cambria" panose="02040503050406030204" pitchFamily="18" charset="0"/>
              </a:rPr>
              <a:t>has stood for since the </a:t>
            </a:r>
            <a:r>
              <a:rPr lang="en-IN" sz="1600" dirty="0" smtClean="0">
                <a:latin typeface="Cambria" panose="02040503050406030204" pitchFamily="18" charset="0"/>
              </a:rPr>
              <a:t>company’ start 15 years </a:t>
            </a:r>
            <a:r>
              <a:rPr lang="en-IN" sz="1600" dirty="0">
                <a:latin typeface="Cambria" panose="02040503050406030204" pitchFamily="18" charset="0"/>
              </a:rPr>
              <a:t>ago. In fact, our reputation is one of our most valuable assets and </a:t>
            </a:r>
            <a:r>
              <a:rPr lang="en-IN" sz="1600" dirty="0" smtClean="0">
                <a:latin typeface="Cambria" panose="02040503050406030204" pitchFamily="18" charset="0"/>
              </a:rPr>
              <a:t>an important </a:t>
            </a:r>
            <a:r>
              <a:rPr lang="en-IN" sz="1600" dirty="0">
                <a:latin typeface="Cambria" panose="02040503050406030204" pitchFamily="18" charset="0"/>
              </a:rPr>
              <a:t>reason why customers, potential employees and </a:t>
            </a:r>
            <a:r>
              <a:rPr lang="en-IN" sz="1600" dirty="0" smtClean="0">
                <a:latin typeface="Cambria" panose="02040503050406030204" pitchFamily="18" charset="0"/>
              </a:rPr>
              <a:t>stakeholders choose ASC. </a:t>
            </a:r>
          </a:p>
          <a:p>
            <a:endParaRPr lang="en-IN" sz="1600" dirty="0">
              <a:latin typeface="Cambria" panose="02040503050406030204" pitchFamily="18" charset="0"/>
            </a:endParaRPr>
          </a:p>
          <a:p>
            <a:r>
              <a:rPr lang="en-IN" sz="1600" dirty="0">
                <a:latin typeface="Cambria" panose="02040503050406030204" pitchFamily="18" charset="0"/>
              </a:rPr>
              <a:t>Our values and Code of Conduct and our complementary policies set out very clearly </a:t>
            </a:r>
            <a:r>
              <a:rPr lang="en-IN" sz="1600" dirty="0" smtClean="0">
                <a:latin typeface="Cambria" panose="02040503050406030204" pitchFamily="18" charset="0"/>
              </a:rPr>
              <a:t>how we </a:t>
            </a:r>
            <a:r>
              <a:rPr lang="en-IN" sz="1600" dirty="0">
                <a:latin typeface="Cambria" panose="02040503050406030204" pitchFamily="18" charset="0"/>
              </a:rPr>
              <a:t>will achieve our results. We care for each other’s safety and well-being, </a:t>
            </a:r>
            <a:r>
              <a:rPr lang="en-IN" sz="1600" dirty="0" smtClean="0">
                <a:latin typeface="Cambria" panose="02040503050406030204" pitchFamily="18" charset="0"/>
              </a:rPr>
              <a:t>communicate openly</a:t>
            </a:r>
            <a:r>
              <a:rPr lang="en-IN" sz="1600" dirty="0">
                <a:latin typeface="Cambria" panose="02040503050406030204" pitchFamily="18" charset="0"/>
              </a:rPr>
              <a:t>, take responsibility, empower and trust one another, and do our best. These </a:t>
            </a:r>
            <a:r>
              <a:rPr lang="en-IN" sz="1600" dirty="0" smtClean="0">
                <a:latin typeface="Cambria" panose="02040503050406030204" pitchFamily="18" charset="0"/>
              </a:rPr>
              <a:t>values are </a:t>
            </a:r>
            <a:r>
              <a:rPr lang="en-IN" sz="1600" dirty="0">
                <a:latin typeface="Cambria" panose="02040503050406030204" pitchFamily="18" charset="0"/>
              </a:rPr>
              <a:t>reinforced by our Code of Conduct. The Code outlines key policies and principles </a:t>
            </a:r>
            <a:r>
              <a:rPr lang="en-IN" sz="1600" dirty="0" smtClean="0">
                <a:latin typeface="Cambria" panose="02040503050406030204" pitchFamily="18" charset="0"/>
              </a:rPr>
              <a:t>for employees </a:t>
            </a:r>
            <a:r>
              <a:rPr lang="en-IN" sz="1600" dirty="0">
                <a:latin typeface="Cambria" panose="02040503050406030204" pitchFamily="18" charset="0"/>
              </a:rPr>
              <a:t>at all levels of the company and everywhere we operate.</a:t>
            </a:r>
          </a:p>
          <a:p>
            <a:endParaRPr lang="en-IN" sz="1600" dirty="0" smtClean="0">
              <a:latin typeface="Cambria" panose="02040503050406030204" pitchFamily="18" charset="0"/>
            </a:endParaRPr>
          </a:p>
          <a:p>
            <a:r>
              <a:rPr lang="en-IN" sz="1600" dirty="0" smtClean="0">
                <a:latin typeface="Cambria" panose="02040503050406030204" pitchFamily="18" charset="0"/>
              </a:rPr>
              <a:t>If </a:t>
            </a:r>
            <a:r>
              <a:rPr lang="en-IN" sz="1600" dirty="0">
                <a:latin typeface="Cambria" panose="02040503050406030204" pitchFamily="18" charset="0"/>
              </a:rPr>
              <a:t>you are ever unsure of what to do in any situation, take the time to ask before you act. </a:t>
            </a:r>
            <a:r>
              <a:rPr lang="en-IN" sz="1600" dirty="0" smtClean="0">
                <a:latin typeface="Cambria" panose="02040503050406030204" pitchFamily="18" charset="0"/>
              </a:rPr>
              <a:t>If you </a:t>
            </a:r>
            <a:r>
              <a:rPr lang="en-IN" sz="1600" dirty="0">
                <a:latin typeface="Cambria" panose="02040503050406030204" pitchFamily="18" charset="0"/>
              </a:rPr>
              <a:t>have a concern about something that you think may be unethical, we value your </a:t>
            </a:r>
            <a:r>
              <a:rPr lang="en-IN" sz="1600" dirty="0" smtClean="0">
                <a:latin typeface="Cambria" panose="02040503050406030204" pitchFamily="18" charset="0"/>
              </a:rPr>
              <a:t>input. Talk </a:t>
            </a:r>
            <a:r>
              <a:rPr lang="en-IN" sz="1600" dirty="0">
                <a:latin typeface="Cambria" panose="02040503050406030204" pitchFamily="18" charset="0"/>
              </a:rPr>
              <a:t>to </a:t>
            </a:r>
            <a:r>
              <a:rPr lang="en-IN" sz="1600" b="1" dirty="0">
                <a:latin typeface="Cambria" panose="02040503050406030204" pitchFamily="18" charset="0"/>
              </a:rPr>
              <a:t>your manager, legal, internal audit or human resources </a:t>
            </a:r>
            <a:r>
              <a:rPr lang="en-IN" sz="1600" dirty="0">
                <a:latin typeface="Cambria" panose="02040503050406030204" pitchFamily="18" charset="0"/>
              </a:rPr>
              <a:t>representative or make </a:t>
            </a:r>
            <a:r>
              <a:rPr lang="en-IN" sz="1600" dirty="0" smtClean="0">
                <a:latin typeface="Cambria" panose="02040503050406030204" pitchFamily="18" charset="0"/>
              </a:rPr>
              <a:t>use of </a:t>
            </a:r>
            <a:r>
              <a:rPr lang="en-IN" sz="1600" dirty="0">
                <a:latin typeface="Cambria" panose="02040503050406030204" pitchFamily="18" charset="0"/>
              </a:rPr>
              <a:t>our </a:t>
            </a:r>
            <a:r>
              <a:rPr lang="en-IN" sz="1600" b="1" dirty="0">
                <a:latin typeface="Cambria" panose="02040503050406030204" pitchFamily="18" charset="0"/>
              </a:rPr>
              <a:t>confidential ethics website or hotline.</a:t>
            </a:r>
          </a:p>
          <a:p>
            <a:endParaRPr lang="en-IN" sz="1600" dirty="0" smtClean="0">
              <a:latin typeface="Cambria" panose="02040503050406030204" pitchFamily="18" charset="0"/>
            </a:endParaRPr>
          </a:p>
          <a:p>
            <a:r>
              <a:rPr lang="en-IN" sz="1600" dirty="0" smtClean="0">
                <a:latin typeface="Cambria" panose="02040503050406030204" pitchFamily="18" charset="0"/>
              </a:rPr>
              <a:t>While </a:t>
            </a:r>
            <a:r>
              <a:rPr lang="en-IN" sz="1600" dirty="0">
                <a:latin typeface="Cambria" panose="02040503050406030204" pitchFamily="18" charset="0"/>
              </a:rPr>
              <a:t>our values and Code of Conduct make our expectations clear, words alone are </a:t>
            </a:r>
            <a:r>
              <a:rPr lang="en-IN" sz="1600" dirty="0" smtClean="0">
                <a:latin typeface="Cambria" panose="02040503050406030204" pitchFamily="18" charset="0"/>
              </a:rPr>
              <a:t>not enough </a:t>
            </a:r>
            <a:r>
              <a:rPr lang="en-IN" sz="1600" dirty="0">
                <a:latin typeface="Cambria" panose="02040503050406030204" pitchFamily="18" charset="0"/>
              </a:rPr>
              <a:t>to maintain our reputation. It is up to each of us to put these words into action </a:t>
            </a:r>
            <a:r>
              <a:rPr lang="en-IN" sz="1600" dirty="0" smtClean="0">
                <a:latin typeface="Cambria" panose="02040503050406030204" pitchFamily="18" charset="0"/>
              </a:rPr>
              <a:t>in all </a:t>
            </a:r>
            <a:r>
              <a:rPr lang="en-IN" sz="1600" dirty="0">
                <a:latin typeface="Cambria" panose="02040503050406030204" pitchFamily="18" charset="0"/>
              </a:rPr>
              <a:t>aspects of our daily work. It is our actions and decisions that define </a:t>
            </a:r>
            <a:r>
              <a:rPr lang="en-IN" sz="1600" dirty="0" smtClean="0">
                <a:latin typeface="Cambria" panose="02040503050406030204" pitchFamily="18" charset="0"/>
              </a:rPr>
              <a:t>ASC</a:t>
            </a:r>
            <a:endParaRPr lang="en-IN" sz="1600" dirty="0">
              <a:latin typeface="Cambria" panose="02040503050406030204" pitchFamily="18" charset="0"/>
            </a:endParaRPr>
          </a:p>
        </p:txBody>
      </p:sp>
    </p:spTree>
    <p:extLst>
      <p:ext uri="{BB962C8B-B14F-4D97-AF65-F5344CB8AC3E}">
        <p14:creationId xmlns:p14="http://schemas.microsoft.com/office/powerpoint/2010/main" val="22343643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6" name="Rectangle 5"/>
          <p:cNvSpPr/>
          <p:nvPr/>
        </p:nvSpPr>
        <p:spPr>
          <a:xfrm>
            <a:off x="720000" y="1597998"/>
            <a:ext cx="11090030" cy="3693319"/>
          </a:xfrm>
          <a:prstGeom prst="rect">
            <a:avLst/>
          </a:prstGeom>
        </p:spPr>
        <p:txBody>
          <a:bodyPr wrap="square">
            <a:spAutoFit/>
          </a:bodyPr>
          <a:lstStyle/>
          <a:p>
            <a:r>
              <a:rPr lang="en-IN" dirty="0"/>
              <a:t>Whoever we may deal with, and wherever we may operate, we are committed to doing so lawfully, ethically and with integrity. As part of this commitment, all forms of bribery and corruption are unacceptable and will not be tolerated. We must not, and we must ensure that any third party acting on our behalf does not, act corruptly in our dealings with any other </a:t>
            </a:r>
            <a:r>
              <a:rPr lang="en-IN" dirty="0" smtClean="0"/>
              <a:t>person.</a:t>
            </a:r>
          </a:p>
          <a:p>
            <a:endParaRPr lang="en-IN" dirty="0" smtClean="0"/>
          </a:p>
          <a:p>
            <a:r>
              <a:rPr lang="en-IN" dirty="0" smtClean="0"/>
              <a:t>This anti-bribery and corruption policy sets out ASC’s policies to prevent acts of bribery and corruption. These policies and procedures have been designed to comply with legislation governing bribery and corruption on a global basis.</a:t>
            </a:r>
          </a:p>
          <a:p>
            <a:endParaRPr lang="en-IN" dirty="0" smtClean="0"/>
          </a:p>
          <a:p>
            <a:r>
              <a:rPr lang="en-IN" dirty="0" smtClean="0"/>
              <a:t> This policy provides guidance on the standards of behaviour to which we must all adhere and most of these reflect the common sense and good business practices that we all work to in any event. This policy is designed to help you to identify when something is prohibited so that bribery and corruption is avoided, and provide you with help and guidance if you are unsure about whether there is a problem and you need further advice.</a:t>
            </a:r>
            <a:endParaRPr lang="en-IN" dirty="0"/>
          </a:p>
        </p:txBody>
      </p:sp>
      <p:sp>
        <p:nvSpPr>
          <p:cNvPr id="7" name="Title 1"/>
          <p:cNvSpPr>
            <a:spLocks noGrp="1"/>
          </p:cNvSpPr>
          <p:nvPr>
            <p:ph type="title"/>
          </p:nvPr>
        </p:nvSpPr>
        <p:spPr>
          <a:xfrm>
            <a:off x="720000" y="792000"/>
            <a:ext cx="11127546" cy="576775"/>
          </a:xfrm>
        </p:spPr>
        <p:txBody>
          <a:bodyPr>
            <a:noAutofit/>
          </a:bodyPr>
          <a:lstStyle/>
          <a:p>
            <a:r>
              <a:rPr lang="en-IN" sz="3200" dirty="0" smtClean="0">
                <a:effectLst>
                  <a:outerShdw blurRad="38100" dist="38100" dir="2700000" algn="tl">
                    <a:srgbClr val="000000">
                      <a:alpha val="43137"/>
                    </a:srgbClr>
                  </a:outerShdw>
                </a:effectLst>
                <a:latin typeface="Cambria" panose="02040503050406030204" pitchFamily="18" charset="0"/>
              </a:rPr>
              <a:t>GENERAL </a:t>
            </a:r>
            <a:r>
              <a:rPr lang="en-IN" sz="3200" dirty="0">
                <a:effectLst>
                  <a:outerShdw blurRad="38100" dist="38100" dir="2700000" algn="tl">
                    <a:srgbClr val="000000">
                      <a:alpha val="43137"/>
                    </a:srgbClr>
                  </a:outerShdw>
                </a:effectLst>
                <a:latin typeface="Cambria" panose="02040503050406030204" pitchFamily="18" charset="0"/>
              </a:rPr>
              <a:t>- INTRODUCTION</a:t>
            </a:r>
            <a:endParaRPr lang="en-IN" sz="3200" dirty="0">
              <a:effectLst>
                <a:outerShdw blurRad="38100" dist="38100" dir="2700000" algn="tl">
                  <a:srgbClr val="000000">
                    <a:alpha val="43137"/>
                  </a:srgbClr>
                </a:outerShdw>
              </a:effectLst>
              <a:latin typeface="Cambria" panose="02040503050406030204" pitchFamily="18" charset="0"/>
            </a:endParaRPr>
          </a:p>
        </p:txBody>
      </p:sp>
      <p:sp>
        <p:nvSpPr>
          <p:cNvPr id="8" name="Title 1"/>
          <p:cNvSpPr txBox="1">
            <a:spLocks/>
          </p:cNvSpPr>
          <p:nvPr/>
        </p:nvSpPr>
        <p:spPr>
          <a:xfrm>
            <a:off x="758687" y="5638800"/>
            <a:ext cx="11012656" cy="576775"/>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IN" sz="2000" b="1" dirty="0" smtClean="0">
                <a:solidFill>
                  <a:schemeClr val="tx2">
                    <a:lumMod val="40000"/>
                    <a:lumOff val="60000"/>
                  </a:schemeClr>
                </a:solidFill>
                <a:effectLst>
                  <a:outerShdw blurRad="38100" dist="38100" dir="2700000" algn="tl">
                    <a:srgbClr val="000000">
                      <a:alpha val="43137"/>
                    </a:srgbClr>
                  </a:outerShdw>
                </a:effectLst>
                <a:latin typeface="Cambria" panose="02040503050406030204" pitchFamily="18" charset="0"/>
              </a:rPr>
              <a:t>ASC </a:t>
            </a:r>
            <a:r>
              <a:rPr lang="en-IN" sz="2000" b="1" dirty="0">
                <a:solidFill>
                  <a:schemeClr val="tx2">
                    <a:lumMod val="40000"/>
                    <a:lumOff val="60000"/>
                  </a:schemeClr>
                </a:solidFill>
                <a:effectLst>
                  <a:outerShdw blurRad="38100" dist="38100" dir="2700000" algn="tl">
                    <a:srgbClr val="000000">
                      <a:alpha val="43137"/>
                    </a:srgbClr>
                  </a:outerShdw>
                </a:effectLst>
                <a:latin typeface="Cambria" panose="02040503050406030204" pitchFamily="18" charset="0"/>
              </a:rPr>
              <a:t>has zero-tolerance for bribery and corruption in all business dealings </a:t>
            </a:r>
            <a:r>
              <a:rPr lang="en-IN" sz="2000" b="1" dirty="0" smtClean="0">
                <a:solidFill>
                  <a:schemeClr val="tx2">
                    <a:lumMod val="40000"/>
                    <a:lumOff val="60000"/>
                  </a:schemeClr>
                </a:solidFill>
                <a:effectLst>
                  <a:outerShdw blurRad="38100" dist="38100" dir="2700000" algn="tl">
                    <a:srgbClr val="000000">
                      <a:alpha val="43137"/>
                    </a:srgbClr>
                  </a:outerShdw>
                </a:effectLst>
                <a:latin typeface="Cambria" panose="02040503050406030204" pitchFamily="18" charset="0"/>
              </a:rPr>
              <a:t>and relationships</a:t>
            </a:r>
            <a:r>
              <a:rPr lang="en-IN" sz="2000" b="1" dirty="0">
                <a:solidFill>
                  <a:schemeClr val="tx2">
                    <a:lumMod val="40000"/>
                    <a:lumOff val="60000"/>
                  </a:schemeClr>
                </a:solidFill>
                <a:effectLst>
                  <a:outerShdw blurRad="38100" dist="38100" dir="2700000" algn="tl">
                    <a:srgbClr val="000000">
                      <a:alpha val="43137"/>
                    </a:srgbClr>
                  </a:outerShdw>
                </a:effectLst>
                <a:latin typeface="Cambria" panose="02040503050406030204" pitchFamily="18" charset="0"/>
              </a:rPr>
              <a:t>, in all jurisdictions in which </a:t>
            </a:r>
            <a:r>
              <a:rPr lang="en-IN" sz="2000" b="1" dirty="0" smtClean="0">
                <a:solidFill>
                  <a:schemeClr val="tx2">
                    <a:lumMod val="40000"/>
                    <a:lumOff val="60000"/>
                  </a:schemeClr>
                </a:solidFill>
                <a:effectLst>
                  <a:outerShdw blurRad="38100" dist="38100" dir="2700000" algn="tl">
                    <a:srgbClr val="000000">
                      <a:alpha val="43137"/>
                    </a:srgbClr>
                  </a:outerShdw>
                </a:effectLst>
                <a:latin typeface="Cambria" panose="02040503050406030204" pitchFamily="18" charset="0"/>
              </a:rPr>
              <a:t>ASC </a:t>
            </a:r>
            <a:r>
              <a:rPr lang="en-IN" sz="2000" b="1" dirty="0">
                <a:solidFill>
                  <a:schemeClr val="tx2">
                    <a:lumMod val="40000"/>
                    <a:lumOff val="60000"/>
                  </a:schemeClr>
                </a:solidFill>
                <a:effectLst>
                  <a:outerShdw blurRad="38100" dist="38100" dir="2700000" algn="tl">
                    <a:srgbClr val="000000">
                      <a:alpha val="43137"/>
                    </a:srgbClr>
                  </a:outerShdw>
                </a:effectLst>
                <a:latin typeface="Cambria" panose="02040503050406030204" pitchFamily="18" charset="0"/>
              </a:rPr>
              <a:t>operates</a:t>
            </a:r>
            <a:r>
              <a:rPr lang="en-IN" sz="2000" dirty="0">
                <a:solidFill>
                  <a:schemeClr val="tx2">
                    <a:lumMod val="60000"/>
                    <a:lumOff val="40000"/>
                  </a:schemeClr>
                </a:solidFill>
                <a:latin typeface="Cambria" panose="02040503050406030204" pitchFamily="18" charset="0"/>
              </a:rPr>
              <a:t>. </a:t>
            </a:r>
          </a:p>
        </p:txBody>
      </p:sp>
    </p:spTree>
    <p:extLst>
      <p:ext uri="{BB962C8B-B14F-4D97-AF65-F5344CB8AC3E}">
        <p14:creationId xmlns:p14="http://schemas.microsoft.com/office/powerpoint/2010/main" val="257895508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 name="Rectangle 3"/>
          <p:cNvSpPr/>
          <p:nvPr/>
        </p:nvSpPr>
        <p:spPr>
          <a:xfrm>
            <a:off x="720000" y="1410355"/>
            <a:ext cx="11197883" cy="5447645"/>
          </a:xfrm>
          <a:prstGeom prst="rect">
            <a:avLst/>
          </a:prstGeom>
        </p:spPr>
        <p:txBody>
          <a:bodyPr wrap="square">
            <a:spAutoFit/>
          </a:bodyPr>
          <a:lstStyle/>
          <a:p>
            <a:r>
              <a:rPr lang="en-IN" dirty="0" smtClean="0">
                <a:latin typeface="Cambria" panose="02040503050406030204" pitchFamily="18" charset="0"/>
              </a:rPr>
              <a:t>Under our Global Policy, bribery occurs, when </a:t>
            </a:r>
            <a:r>
              <a:rPr lang="en-IN" dirty="0">
                <a:latin typeface="Cambria" panose="02040503050406030204" pitchFamily="18" charset="0"/>
              </a:rPr>
              <a:t>a financial or other advantage is offered, given or promised to another person with the intention to induce or reward them or another person to perform their responsibilities or duties improperly (it does not have to be the person to whom the bribe is offered that acts improperly); </a:t>
            </a:r>
            <a:r>
              <a:rPr lang="en-IN" dirty="0" smtClean="0">
                <a:latin typeface="Cambria" panose="02040503050406030204" pitchFamily="18" charset="0"/>
              </a:rPr>
              <a:t>OR when </a:t>
            </a:r>
            <a:r>
              <a:rPr lang="en-IN" dirty="0">
                <a:latin typeface="Cambria" panose="02040503050406030204" pitchFamily="18" charset="0"/>
              </a:rPr>
              <a:t>a financial or other advantage is requested, agreed to be received or accepted by another person with the intention of inducing or rewarding them or another person to perform their responsibilities or duties inappropriately (it does not have to be the person who receives the bribe that acts improperly).</a:t>
            </a:r>
          </a:p>
          <a:p>
            <a:r>
              <a:rPr lang="en-IN" dirty="0">
                <a:latin typeface="Cambria" panose="02040503050406030204" pitchFamily="18" charset="0"/>
              </a:rPr>
              <a:t>It does not matter whether the bribe </a:t>
            </a:r>
            <a:r>
              <a:rPr lang="en-IN" dirty="0" smtClean="0">
                <a:latin typeface="Cambria" panose="02040503050406030204" pitchFamily="18" charset="0"/>
              </a:rPr>
              <a:t>is given </a:t>
            </a:r>
            <a:r>
              <a:rPr lang="en-IN" dirty="0">
                <a:latin typeface="Cambria" panose="02040503050406030204" pitchFamily="18" charset="0"/>
              </a:rPr>
              <a:t>or received directly or through a third party (such as someone acting on ASC’s behalf, for example an agent, distributor, supplier, joint venture partner or other intermediary); </a:t>
            </a:r>
            <a:r>
              <a:rPr lang="en-IN" dirty="0" smtClean="0">
                <a:latin typeface="Cambria" panose="02040503050406030204" pitchFamily="18" charset="0"/>
              </a:rPr>
              <a:t>or for </a:t>
            </a:r>
            <a:r>
              <a:rPr lang="en-IN" dirty="0">
                <a:latin typeface="Cambria" panose="02040503050406030204" pitchFamily="18" charset="0"/>
              </a:rPr>
              <a:t>the benefit of the recipient or some other person</a:t>
            </a:r>
            <a:r>
              <a:rPr lang="en-IN" dirty="0" smtClean="0">
                <a:latin typeface="Cambria" panose="02040503050406030204" pitchFamily="18" charset="0"/>
              </a:rPr>
              <a:t>.</a:t>
            </a:r>
          </a:p>
          <a:p>
            <a:endParaRPr lang="en-IN" dirty="0">
              <a:latin typeface="Cambria" panose="02040503050406030204" pitchFamily="18" charset="0"/>
            </a:endParaRPr>
          </a:p>
          <a:p>
            <a:r>
              <a:rPr lang="en-IN" b="1" dirty="0">
                <a:latin typeface="Cambria" panose="02040503050406030204" pitchFamily="18" charset="0"/>
              </a:rPr>
              <a:t>Examples of B</a:t>
            </a:r>
            <a:r>
              <a:rPr lang="en-IN" b="1" dirty="0" smtClean="0">
                <a:latin typeface="Cambria" panose="02040503050406030204" pitchFamily="18" charset="0"/>
              </a:rPr>
              <a:t>ribes:</a:t>
            </a:r>
          </a:p>
          <a:p>
            <a:r>
              <a:rPr lang="en-IN" b="1" dirty="0" smtClean="0">
                <a:latin typeface="Cambria" panose="02040503050406030204" pitchFamily="18" charset="0"/>
              </a:rPr>
              <a:t>A. Offering </a:t>
            </a:r>
            <a:r>
              <a:rPr lang="en-IN" b="1" dirty="0">
                <a:latin typeface="Cambria" panose="02040503050406030204" pitchFamily="18" charset="0"/>
              </a:rPr>
              <a:t>a bribe</a:t>
            </a:r>
            <a:r>
              <a:rPr lang="en-IN" dirty="0">
                <a:latin typeface="Cambria" panose="02040503050406030204" pitchFamily="18" charset="0"/>
              </a:rPr>
              <a:t>: You offer a potential customer tickets to a major sporting event, </a:t>
            </a:r>
            <a:r>
              <a:rPr lang="en-IN" dirty="0" smtClean="0">
                <a:latin typeface="Cambria" panose="02040503050406030204" pitchFamily="18" charset="0"/>
              </a:rPr>
              <a:t>but ONLY </a:t>
            </a:r>
            <a:r>
              <a:rPr lang="en-IN" dirty="0">
                <a:latin typeface="Cambria" panose="02040503050406030204" pitchFamily="18" charset="0"/>
              </a:rPr>
              <a:t>if the customer agrees to do business with us.</a:t>
            </a:r>
          </a:p>
          <a:p>
            <a:r>
              <a:rPr lang="en-IN" b="1" dirty="0" smtClean="0">
                <a:latin typeface="Cambria" panose="02040503050406030204" pitchFamily="18" charset="0"/>
              </a:rPr>
              <a:t>B. Receiving </a:t>
            </a:r>
            <a:r>
              <a:rPr lang="en-IN" b="1" dirty="0">
                <a:latin typeface="Cambria" panose="02040503050406030204" pitchFamily="18" charset="0"/>
              </a:rPr>
              <a:t>a bribe</a:t>
            </a:r>
            <a:r>
              <a:rPr lang="en-IN" dirty="0">
                <a:latin typeface="Cambria" panose="02040503050406030204" pitchFamily="18" charset="0"/>
              </a:rPr>
              <a:t>: A supplier offers a job to your relative but makes it clear they </a:t>
            </a:r>
            <a:r>
              <a:rPr lang="en-IN" dirty="0" smtClean="0">
                <a:latin typeface="Cambria" panose="02040503050406030204" pitchFamily="18" charset="0"/>
              </a:rPr>
              <a:t>expect you </a:t>
            </a:r>
            <a:r>
              <a:rPr lang="en-IN" dirty="0">
                <a:latin typeface="Cambria" panose="02040503050406030204" pitchFamily="18" charset="0"/>
              </a:rPr>
              <a:t>to use your influence to return the favour by ensuring we start (or continue) to </a:t>
            </a:r>
            <a:r>
              <a:rPr lang="en-IN" dirty="0" smtClean="0">
                <a:latin typeface="Cambria" panose="02040503050406030204" pitchFamily="18" charset="0"/>
              </a:rPr>
              <a:t>do business </a:t>
            </a:r>
            <a:r>
              <a:rPr lang="en-IN" dirty="0">
                <a:latin typeface="Cambria" panose="02040503050406030204" pitchFamily="18" charset="0"/>
              </a:rPr>
              <a:t>with them.</a:t>
            </a:r>
          </a:p>
          <a:p>
            <a:r>
              <a:rPr lang="en-IN" b="1" dirty="0" smtClean="0">
                <a:latin typeface="Cambria" panose="02040503050406030204" pitchFamily="18" charset="0"/>
              </a:rPr>
              <a:t>C. Bribing </a:t>
            </a:r>
            <a:r>
              <a:rPr lang="en-IN" b="1" dirty="0">
                <a:latin typeface="Cambria" panose="02040503050406030204" pitchFamily="18" charset="0"/>
              </a:rPr>
              <a:t>a government official</a:t>
            </a:r>
            <a:r>
              <a:rPr lang="en-IN" dirty="0">
                <a:latin typeface="Cambria" panose="02040503050406030204" pitchFamily="18" charset="0"/>
              </a:rPr>
              <a:t>: You are asked to make a payment directly to a </a:t>
            </a:r>
            <a:r>
              <a:rPr lang="en-IN" dirty="0" smtClean="0">
                <a:latin typeface="Cambria" panose="02040503050406030204" pitchFamily="18" charset="0"/>
              </a:rPr>
              <a:t>customs official </a:t>
            </a:r>
            <a:r>
              <a:rPr lang="en-IN" dirty="0">
                <a:latin typeface="Cambria" panose="02040503050406030204" pitchFamily="18" charset="0"/>
              </a:rPr>
              <a:t>to speed up the administrative process of clearing our property through customs</a:t>
            </a:r>
            <a:endParaRPr lang="en-IN" dirty="0" smtClean="0">
              <a:latin typeface="Cambria" panose="02040503050406030204" pitchFamily="18" charset="0"/>
            </a:endParaRPr>
          </a:p>
          <a:p>
            <a:endParaRPr lang="en-IN" dirty="0">
              <a:latin typeface="Cambria" panose="02040503050406030204" pitchFamily="18" charset="0"/>
            </a:endParaRPr>
          </a:p>
          <a:p>
            <a:endParaRPr lang="en-IN" dirty="0">
              <a:latin typeface="Cambria" panose="02040503050406030204" pitchFamily="18" charset="0"/>
            </a:endParaRPr>
          </a:p>
          <a:p>
            <a:endParaRPr lang="en-IN" sz="600" dirty="0">
              <a:latin typeface="Cambria" panose="02040503050406030204" pitchFamily="18" charset="0"/>
            </a:endParaRPr>
          </a:p>
        </p:txBody>
      </p:sp>
      <p:sp>
        <p:nvSpPr>
          <p:cNvPr id="6" name="Title 1"/>
          <p:cNvSpPr>
            <a:spLocks noGrp="1"/>
          </p:cNvSpPr>
          <p:nvPr>
            <p:ph type="title"/>
          </p:nvPr>
        </p:nvSpPr>
        <p:spPr>
          <a:xfrm>
            <a:off x="720000" y="846000"/>
            <a:ext cx="10566009" cy="510355"/>
          </a:xfrm>
        </p:spPr>
        <p:txBody>
          <a:bodyPr>
            <a:noAutofit/>
          </a:bodyPr>
          <a:lstStyle/>
          <a:p>
            <a:r>
              <a:rPr lang="en-IN" sz="3200" dirty="0" smtClean="0">
                <a:effectLst>
                  <a:outerShdw blurRad="38100" dist="38100" dir="2700000" algn="tl">
                    <a:srgbClr val="000000">
                      <a:alpha val="43137"/>
                    </a:srgbClr>
                  </a:outerShdw>
                </a:effectLst>
                <a:latin typeface="Cambria" panose="02040503050406030204" pitchFamily="18" charset="0"/>
              </a:rPr>
              <a:t>BRIBERY – WHAT DOES IT MEAN?</a:t>
            </a:r>
            <a:endParaRPr lang="en-IN" sz="3200" dirty="0">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5696865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5" name="Title 1"/>
          <p:cNvSpPr>
            <a:spLocks noGrp="1"/>
          </p:cNvSpPr>
          <p:nvPr>
            <p:ph type="title"/>
          </p:nvPr>
        </p:nvSpPr>
        <p:spPr>
          <a:xfrm>
            <a:off x="720000" y="791999"/>
            <a:ext cx="11127546" cy="572567"/>
          </a:xfrm>
        </p:spPr>
        <p:txBody>
          <a:bodyPr tIns="0">
            <a:noAutofit/>
          </a:bodyPr>
          <a:lstStyle/>
          <a:p>
            <a:r>
              <a:rPr lang="en-IN" sz="3200" dirty="0" smtClean="0">
                <a:effectLst>
                  <a:outerShdw blurRad="38100" dist="38100" dir="2700000" algn="tl">
                    <a:srgbClr val="000000">
                      <a:alpha val="43137"/>
                    </a:srgbClr>
                  </a:outerShdw>
                </a:effectLst>
                <a:latin typeface="Cambria" panose="02040503050406030204" pitchFamily="18" charset="0"/>
              </a:rPr>
              <a:t>BRIBERY – FORMS?</a:t>
            </a:r>
            <a:endParaRPr lang="en-IN" sz="3200" dirty="0">
              <a:effectLst>
                <a:outerShdw blurRad="38100" dist="38100" dir="2700000" algn="tl">
                  <a:srgbClr val="000000">
                    <a:alpha val="43137"/>
                  </a:srgbClr>
                </a:outerShdw>
              </a:effectLst>
              <a:latin typeface="Cambria" panose="02040503050406030204" pitchFamily="18" charset="0"/>
            </a:endParaRPr>
          </a:p>
        </p:txBody>
      </p:sp>
      <p:sp>
        <p:nvSpPr>
          <p:cNvPr id="3" name="Content Placeholder 2"/>
          <p:cNvSpPr>
            <a:spLocks noGrp="1"/>
          </p:cNvSpPr>
          <p:nvPr>
            <p:ph idx="1"/>
          </p:nvPr>
        </p:nvSpPr>
        <p:spPr>
          <a:xfrm>
            <a:off x="720000" y="1364566"/>
            <a:ext cx="10515600" cy="6162282"/>
          </a:xfrm>
        </p:spPr>
        <p:txBody>
          <a:bodyPr>
            <a:noAutofit/>
          </a:bodyPr>
          <a:lstStyle/>
          <a:p>
            <a:pPr marL="0" indent="0">
              <a:buNone/>
            </a:pPr>
            <a:r>
              <a:rPr lang="en-IN" sz="1800" b="1" i="1" u="sng" dirty="0" smtClean="0">
                <a:latin typeface="Cambria" panose="02040503050406030204" pitchFamily="18" charset="0"/>
              </a:rPr>
              <a:t>Bribes </a:t>
            </a:r>
            <a:r>
              <a:rPr lang="en-IN" sz="1800" b="1" i="1" u="sng" dirty="0">
                <a:latin typeface="Cambria" panose="02040503050406030204" pitchFamily="18" charset="0"/>
              </a:rPr>
              <a:t>can take many forms, for example:</a:t>
            </a:r>
          </a:p>
          <a:p>
            <a:pPr lvl="0"/>
            <a:r>
              <a:rPr lang="en-IN" sz="1800" dirty="0">
                <a:latin typeface="Cambria" panose="02040503050406030204" pitchFamily="18" charset="0"/>
              </a:rPr>
              <a:t>money (or cash equivalent such as shares);</a:t>
            </a:r>
          </a:p>
          <a:p>
            <a:pPr lvl="0"/>
            <a:r>
              <a:rPr lang="en-IN" sz="1800" dirty="0">
                <a:latin typeface="Cambria" panose="02040503050406030204" pitchFamily="18" charset="0"/>
              </a:rPr>
              <a:t>unreasonable gifts, entertainment or hospitality;</a:t>
            </a:r>
          </a:p>
          <a:p>
            <a:pPr lvl="0"/>
            <a:r>
              <a:rPr lang="en-IN" sz="1800" dirty="0">
                <a:latin typeface="Cambria" panose="02040503050406030204" pitchFamily="18" charset="0"/>
              </a:rPr>
              <a:t>kickbacks;</a:t>
            </a:r>
          </a:p>
          <a:p>
            <a:pPr lvl="0"/>
            <a:r>
              <a:rPr lang="en-IN" sz="1800" dirty="0">
                <a:latin typeface="Cambria" panose="02040503050406030204" pitchFamily="18" charset="0"/>
              </a:rPr>
              <a:t>unwarranted rebates or excessive commissions (e.g. to sales agents </a:t>
            </a:r>
            <a:r>
              <a:rPr lang="en-IN" sz="1800" dirty="0" smtClean="0">
                <a:latin typeface="Cambria" panose="02040503050406030204" pitchFamily="18" charset="0"/>
              </a:rPr>
              <a:t>or marketing </a:t>
            </a:r>
            <a:r>
              <a:rPr lang="en-IN" sz="1800" dirty="0">
                <a:latin typeface="Cambria" panose="02040503050406030204" pitchFamily="18" charset="0"/>
              </a:rPr>
              <a:t>agents);</a:t>
            </a:r>
          </a:p>
          <a:p>
            <a:pPr lvl="0"/>
            <a:r>
              <a:rPr lang="en-IN" sz="1800" dirty="0">
                <a:latin typeface="Cambria" panose="02040503050406030204" pitchFamily="18" charset="0"/>
              </a:rPr>
              <a:t>unwarranted allowances or expenses;</a:t>
            </a:r>
          </a:p>
          <a:p>
            <a:pPr lvl="0"/>
            <a:r>
              <a:rPr lang="en-IN" sz="1800" dirty="0">
                <a:latin typeface="Cambria" panose="02040503050406030204" pitchFamily="18" charset="0"/>
              </a:rPr>
              <a:t>“facilitation” payments/payments made to perform their normal </a:t>
            </a:r>
            <a:r>
              <a:rPr lang="en-IN" sz="1800" dirty="0" smtClean="0">
                <a:latin typeface="Cambria" panose="02040503050406030204" pitchFamily="18" charset="0"/>
              </a:rPr>
              <a:t>job more </a:t>
            </a:r>
            <a:r>
              <a:rPr lang="en-IN" sz="1800" dirty="0">
                <a:latin typeface="Cambria" panose="02040503050406030204" pitchFamily="18" charset="0"/>
              </a:rPr>
              <a:t>quickly and/or prioritise a particular customer;</a:t>
            </a:r>
          </a:p>
          <a:p>
            <a:pPr lvl="0"/>
            <a:r>
              <a:rPr lang="en-IN" sz="1800" dirty="0">
                <a:latin typeface="Cambria" panose="02040503050406030204" pitchFamily="18" charset="0"/>
              </a:rPr>
              <a:t>political/charitable contributions;</a:t>
            </a:r>
          </a:p>
          <a:p>
            <a:pPr lvl="0"/>
            <a:r>
              <a:rPr lang="en-IN" sz="1800" dirty="0">
                <a:latin typeface="Cambria" panose="02040503050406030204" pitchFamily="18" charset="0"/>
              </a:rPr>
              <a:t>uncompensated use of company services or facilities; or</a:t>
            </a:r>
          </a:p>
          <a:p>
            <a:pPr lvl="0"/>
            <a:r>
              <a:rPr lang="en-IN" sz="1800" dirty="0">
                <a:latin typeface="Cambria" panose="02040503050406030204" pitchFamily="18" charset="0"/>
              </a:rPr>
              <a:t>anything else of value</a:t>
            </a:r>
            <a:r>
              <a:rPr lang="en-IN" sz="1800" dirty="0" smtClean="0">
                <a:latin typeface="Cambria" panose="02040503050406030204" pitchFamily="18" charset="0"/>
              </a:rPr>
              <a:t>.</a:t>
            </a:r>
            <a:endParaRPr lang="en-IN" sz="1800" dirty="0">
              <a:latin typeface="Cambria" panose="02040503050406030204" pitchFamily="18" charset="0"/>
            </a:endParaRPr>
          </a:p>
          <a:p>
            <a:pPr marL="0" indent="0">
              <a:buNone/>
            </a:pPr>
            <a:r>
              <a:rPr lang="en-IN" sz="1800" dirty="0">
                <a:latin typeface="Cambria" panose="02040503050406030204" pitchFamily="18" charset="0"/>
              </a:rPr>
              <a:t>This policy applies to both the public and private sectors. Dealing with </a:t>
            </a:r>
            <a:r>
              <a:rPr lang="en-IN" sz="1800" dirty="0" smtClean="0">
                <a:latin typeface="Cambria" panose="02040503050406030204" pitchFamily="18" charset="0"/>
              </a:rPr>
              <a:t>public officials </a:t>
            </a:r>
            <a:r>
              <a:rPr lang="en-IN" sz="1800" dirty="0">
                <a:latin typeface="Cambria" panose="02040503050406030204" pitchFamily="18" charset="0"/>
              </a:rPr>
              <a:t>poses a particular high risk in relation to bribery and corruption </a:t>
            </a:r>
            <a:r>
              <a:rPr lang="en-IN" sz="1800" dirty="0" smtClean="0">
                <a:latin typeface="Cambria" panose="02040503050406030204" pitchFamily="18" charset="0"/>
              </a:rPr>
              <a:t>and specific </a:t>
            </a:r>
            <a:r>
              <a:rPr lang="en-IN" sz="1800" dirty="0">
                <a:latin typeface="Cambria" panose="02040503050406030204" pitchFamily="18" charset="0"/>
              </a:rPr>
              <a:t>guidance when dealing with public officials is set out below</a:t>
            </a:r>
            <a:r>
              <a:rPr lang="en-IN" sz="1800" dirty="0" smtClean="0">
                <a:latin typeface="Cambria" panose="02040503050406030204" pitchFamily="18" charset="0"/>
              </a:rPr>
              <a:t>.</a:t>
            </a:r>
            <a:r>
              <a:rPr lang="en-IN" sz="1800" dirty="0">
                <a:latin typeface="Cambria" panose="02040503050406030204" pitchFamily="18" charset="0"/>
              </a:rPr>
              <a:t> </a:t>
            </a:r>
            <a:r>
              <a:rPr lang="en-IN" sz="1800" dirty="0" smtClean="0">
                <a:latin typeface="Cambria" panose="02040503050406030204" pitchFamily="18" charset="0"/>
              </a:rPr>
              <a:t>A </a:t>
            </a:r>
            <a:r>
              <a:rPr lang="en-IN" sz="1800" dirty="0">
                <a:latin typeface="Cambria" panose="02040503050406030204" pitchFamily="18" charset="0"/>
              </a:rPr>
              <a:t>breach of bribery laws can result in fines for both the company and </a:t>
            </a:r>
            <a:r>
              <a:rPr lang="en-IN" sz="1800" dirty="0" smtClean="0">
                <a:latin typeface="Cambria" panose="02040503050406030204" pitchFamily="18" charset="0"/>
              </a:rPr>
              <a:t>the individual </a:t>
            </a:r>
            <a:r>
              <a:rPr lang="en-IN" sz="1800" dirty="0">
                <a:latin typeface="Cambria" panose="02040503050406030204" pitchFamily="18" charset="0"/>
              </a:rPr>
              <a:t>involved and in some jurisdictions could also result in imprisonment.</a:t>
            </a:r>
          </a:p>
          <a:p>
            <a:endParaRPr lang="en-IN" sz="1800" dirty="0">
              <a:latin typeface="Cambria" panose="02040503050406030204" pitchFamily="18" charset="0"/>
            </a:endParaRPr>
          </a:p>
        </p:txBody>
      </p:sp>
    </p:spTree>
    <p:extLst>
      <p:ext uri="{BB962C8B-B14F-4D97-AF65-F5344CB8AC3E}">
        <p14:creationId xmlns:p14="http://schemas.microsoft.com/office/powerpoint/2010/main" val="343238252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 name="Rectangle 3"/>
          <p:cNvSpPr/>
          <p:nvPr/>
        </p:nvSpPr>
        <p:spPr>
          <a:xfrm>
            <a:off x="720000" y="1546177"/>
            <a:ext cx="11189677" cy="4524315"/>
          </a:xfrm>
          <a:prstGeom prst="rect">
            <a:avLst/>
          </a:prstGeom>
        </p:spPr>
        <p:txBody>
          <a:bodyPr wrap="square">
            <a:spAutoFit/>
          </a:bodyPr>
          <a:lstStyle/>
          <a:p>
            <a:r>
              <a:rPr lang="en-IN" dirty="0"/>
              <a:t>All forms of bribery and corruption are prohibited. We will not tolerate any act of bribery or corruption. Any breach of this policy or local law could result in disciplinary action being taken and ultimately could result in dismissal.</a:t>
            </a:r>
          </a:p>
          <a:p>
            <a:r>
              <a:rPr lang="en-IN" dirty="0"/>
              <a:t> </a:t>
            </a:r>
          </a:p>
          <a:p>
            <a:r>
              <a:rPr lang="en-IN" dirty="0"/>
              <a:t>A bribe does not actually have to take place - just promising to give a bribe or agreeing to receive one is prohibited.</a:t>
            </a:r>
          </a:p>
          <a:p>
            <a:r>
              <a:rPr lang="en-IN" dirty="0"/>
              <a:t> </a:t>
            </a:r>
          </a:p>
          <a:p>
            <a:r>
              <a:rPr lang="en-IN" dirty="0"/>
              <a:t>Bribery is prohibited when dealing with any person whether they are in the public or private sector and the provisions of this policy are of general application. However, many countries have specific controls regarding dealing with public officials and this policy includes specific requirements in these circumstances.</a:t>
            </a:r>
            <a:r>
              <a:rPr lang="en-IN" b="1" i="1" dirty="0"/>
              <a:t> </a:t>
            </a:r>
            <a:endParaRPr lang="en-IN" b="1" i="1" dirty="0" smtClean="0"/>
          </a:p>
          <a:p>
            <a:endParaRPr lang="en-IN" b="1" i="1" dirty="0"/>
          </a:p>
          <a:p>
            <a:pPr marL="342900" indent="-342900">
              <a:buAutoNum type="alphaLcPeriod"/>
            </a:pPr>
            <a:r>
              <a:rPr lang="en-IN" dirty="0" smtClean="0"/>
              <a:t>Gifts and Hospitality</a:t>
            </a:r>
          </a:p>
          <a:p>
            <a:pPr marL="342900" indent="-342900">
              <a:buAutoNum type="alphaLcPeriod"/>
            </a:pPr>
            <a:r>
              <a:rPr lang="en-IN" dirty="0" smtClean="0"/>
              <a:t>Travel Expenses and Promotional Visits</a:t>
            </a:r>
          </a:p>
          <a:p>
            <a:pPr marL="342900" indent="-342900">
              <a:buAutoNum type="alphaLcPeriod"/>
            </a:pPr>
            <a:r>
              <a:rPr lang="en-IN" dirty="0" smtClean="0"/>
              <a:t>Political Contributions/Donations</a:t>
            </a:r>
          </a:p>
          <a:p>
            <a:pPr marL="342900" indent="-342900">
              <a:buAutoNum type="alphaLcPeriod"/>
            </a:pPr>
            <a:r>
              <a:rPr lang="en-IN" dirty="0" smtClean="0"/>
              <a:t>Illegal Payments</a:t>
            </a:r>
          </a:p>
          <a:p>
            <a:pPr marL="342900" indent="-342900">
              <a:buAutoNum type="alphaLcPeriod"/>
            </a:pPr>
            <a:r>
              <a:rPr lang="en-IN" dirty="0" smtClean="0"/>
              <a:t>Use of </a:t>
            </a:r>
            <a:r>
              <a:rPr lang="en-IN" dirty="0"/>
              <a:t>Business Associates -  agents / intermediaries / independent </a:t>
            </a:r>
            <a:r>
              <a:rPr lang="en-IN" dirty="0" smtClean="0"/>
              <a:t>consultants</a:t>
            </a:r>
            <a:endParaRPr lang="en-IN" dirty="0"/>
          </a:p>
        </p:txBody>
      </p:sp>
      <p:sp>
        <p:nvSpPr>
          <p:cNvPr id="7" name="Title 1"/>
          <p:cNvSpPr>
            <a:spLocks noGrp="1"/>
          </p:cNvSpPr>
          <p:nvPr>
            <p:ph type="title"/>
          </p:nvPr>
        </p:nvSpPr>
        <p:spPr>
          <a:xfrm>
            <a:off x="720000" y="791999"/>
            <a:ext cx="11127546" cy="572567"/>
          </a:xfrm>
        </p:spPr>
        <p:txBody>
          <a:bodyPr tIns="0">
            <a:noAutofit/>
          </a:bodyPr>
          <a:lstStyle/>
          <a:p>
            <a:r>
              <a:rPr lang="en-IN" sz="3200" dirty="0" smtClean="0">
                <a:effectLst>
                  <a:outerShdw blurRad="38100" dist="38100" dir="2700000" algn="tl">
                    <a:srgbClr val="000000">
                      <a:alpha val="43137"/>
                    </a:srgbClr>
                  </a:outerShdw>
                </a:effectLst>
                <a:latin typeface="Cambria" panose="02040503050406030204" pitchFamily="18" charset="0"/>
              </a:rPr>
              <a:t>GUIDELINES TO MITIGATE BRIBERY AND CORRUPTION RISKS</a:t>
            </a:r>
            <a:endParaRPr lang="en-IN" sz="3200" dirty="0">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397720250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20000" y="1406770"/>
            <a:ext cx="11141613" cy="2308324"/>
          </a:xfrm>
          <a:prstGeom prst="rect">
            <a:avLst/>
          </a:prstGeom>
        </p:spPr>
        <p:txBody>
          <a:bodyPr wrap="square">
            <a:spAutoFit/>
          </a:bodyPr>
          <a:lstStyle/>
          <a:p>
            <a:pPr>
              <a:lnSpc>
                <a:spcPct val="100000"/>
              </a:lnSpc>
            </a:pPr>
            <a:r>
              <a:rPr lang="en-IN" dirty="0"/>
              <a:t>Giving or receiving gifts or hospitality is often an important part of maintaining and developing business relationships. However, all gifts and hospitality should be for a genuine purpose, reasonable, given in the ordinary course of business and should comply with the ASC Policy and local laws.</a:t>
            </a:r>
          </a:p>
          <a:p>
            <a:pPr>
              <a:lnSpc>
                <a:spcPct val="100000"/>
              </a:lnSpc>
            </a:pPr>
            <a:r>
              <a:rPr lang="en-IN" dirty="0"/>
              <a:t>Lavish or unreasonable gifts or hospitality, whether these are given or received, are unacceptable as they can create the impression that we are trying to obtain or receive favourable business treatment by providing individuals with personal benefits. In addition, gifts and hospitality can themselves be a bribe. Be careful to avoid even the appearance that the giving or accepting of gifts or hospitality might influence the decisions you take on behalf of ASC</a:t>
            </a:r>
            <a:r>
              <a:rPr lang="en-IN" dirty="0" smtClean="0"/>
              <a:t>.</a:t>
            </a:r>
            <a:endParaRPr lang="en-IN" dirty="0"/>
          </a:p>
        </p:txBody>
      </p:sp>
      <p:sp>
        <p:nvSpPr>
          <p:cNvPr id="8" name="Title 1"/>
          <p:cNvSpPr>
            <a:spLocks noGrp="1"/>
          </p:cNvSpPr>
          <p:nvPr>
            <p:ph type="title"/>
          </p:nvPr>
        </p:nvSpPr>
        <p:spPr>
          <a:xfrm>
            <a:off x="720000" y="791999"/>
            <a:ext cx="11127546" cy="572567"/>
          </a:xfrm>
        </p:spPr>
        <p:txBody>
          <a:bodyPr tIns="0">
            <a:noAutofit/>
          </a:bodyPr>
          <a:lstStyle/>
          <a:p>
            <a:r>
              <a:rPr lang="en-IN" sz="3200" dirty="0" smtClean="0">
                <a:effectLst>
                  <a:outerShdw blurRad="38100" dist="38100" dir="2700000" algn="tl">
                    <a:srgbClr val="000000">
                      <a:alpha val="43137"/>
                    </a:srgbClr>
                  </a:outerShdw>
                </a:effectLst>
                <a:latin typeface="Cambria" panose="02040503050406030204" pitchFamily="18" charset="0"/>
              </a:rPr>
              <a:t>GIFTS AND HOSPITALITY</a:t>
            </a:r>
            <a:endParaRPr lang="en-IN" sz="3200" dirty="0">
              <a:effectLst>
                <a:outerShdw blurRad="38100" dist="38100" dir="2700000" algn="tl">
                  <a:srgbClr val="000000">
                    <a:alpha val="43137"/>
                  </a:srgbClr>
                </a:outerShdw>
              </a:effectLst>
              <a:latin typeface="Cambria" panose="02040503050406030204" pitchFamily="18" charset="0"/>
            </a:endParaRPr>
          </a:p>
        </p:txBody>
      </p:sp>
      <p:sp>
        <p:nvSpPr>
          <p:cNvPr id="9" name="Rectangle 8"/>
          <p:cNvSpPr/>
          <p:nvPr/>
        </p:nvSpPr>
        <p:spPr>
          <a:xfrm>
            <a:off x="720000" y="4414302"/>
            <a:ext cx="10297550" cy="1754326"/>
          </a:xfrm>
          <a:prstGeom prst="rect">
            <a:avLst/>
          </a:prstGeom>
        </p:spPr>
        <p:txBody>
          <a:bodyPr wrap="square">
            <a:spAutoFit/>
          </a:bodyPr>
          <a:lstStyle/>
          <a:p>
            <a:r>
              <a:rPr lang="en-IN" dirty="0"/>
              <a:t>Travel expenses paid on the behalf of or reimbursed to third parties must </a:t>
            </a:r>
            <a:r>
              <a:rPr lang="en-IN" dirty="0" smtClean="0"/>
              <a:t>be associated </a:t>
            </a:r>
            <a:r>
              <a:rPr lang="en-IN" dirty="0"/>
              <a:t>with business related activities only, with no payment for trips </a:t>
            </a:r>
            <a:r>
              <a:rPr lang="en-IN" dirty="0" smtClean="0"/>
              <a:t>to tourist </a:t>
            </a:r>
            <a:r>
              <a:rPr lang="en-IN" dirty="0"/>
              <a:t>attractions or to visit family members. </a:t>
            </a:r>
            <a:r>
              <a:rPr lang="en-IN" dirty="0" smtClean="0"/>
              <a:t>ASC </a:t>
            </a:r>
            <a:r>
              <a:rPr lang="en-IN" dirty="0"/>
              <a:t>can only pay </a:t>
            </a:r>
            <a:r>
              <a:rPr lang="en-IN" dirty="0" smtClean="0"/>
              <a:t>reasonable and </a:t>
            </a:r>
            <a:r>
              <a:rPr lang="en-IN" dirty="0"/>
              <a:t>bona fide expenses for travel directly related to the promotion, </a:t>
            </a:r>
            <a:r>
              <a:rPr lang="en-IN" dirty="0" smtClean="0"/>
              <a:t>demonstration or </a:t>
            </a:r>
            <a:r>
              <a:rPr lang="en-IN" dirty="0"/>
              <a:t>explanation of products or services, or the execution of a contract or </a:t>
            </a:r>
            <a:r>
              <a:rPr lang="en-IN" dirty="0" smtClean="0"/>
              <a:t>other normal </a:t>
            </a:r>
            <a:r>
              <a:rPr lang="en-IN" dirty="0"/>
              <a:t>course business. Such travel and visits must be preapproved </a:t>
            </a:r>
            <a:r>
              <a:rPr lang="en-IN" dirty="0" smtClean="0"/>
              <a:t>and recorded </a:t>
            </a:r>
            <a:r>
              <a:rPr lang="en-IN" dirty="0"/>
              <a:t>in accordance with </a:t>
            </a:r>
            <a:r>
              <a:rPr lang="en-IN" dirty="0" smtClean="0"/>
              <a:t>ASC’s </a:t>
            </a:r>
            <a:r>
              <a:rPr lang="en-IN" dirty="0"/>
              <a:t>authorization guidelines and </a:t>
            </a:r>
            <a:r>
              <a:rPr lang="en-IN" dirty="0" smtClean="0"/>
              <a:t>internal controls</a:t>
            </a:r>
            <a:r>
              <a:rPr lang="en-IN" dirty="0"/>
              <a:t>.</a:t>
            </a:r>
          </a:p>
        </p:txBody>
      </p:sp>
      <p:sp>
        <p:nvSpPr>
          <p:cNvPr id="10" name="Title 1"/>
          <p:cNvSpPr txBox="1">
            <a:spLocks/>
          </p:cNvSpPr>
          <p:nvPr/>
        </p:nvSpPr>
        <p:spPr>
          <a:xfrm>
            <a:off x="720000" y="3778414"/>
            <a:ext cx="11127546" cy="572567"/>
          </a:xfrm>
          <a:prstGeom prst="rect">
            <a:avLst/>
          </a:prstGeom>
        </p:spPr>
        <p:txBody>
          <a:bodyPr vert="horz" lIns="0" t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IN" sz="3200" dirty="0" smtClean="0">
                <a:effectLst>
                  <a:outerShdw blurRad="38100" dist="38100" dir="2700000" algn="tl">
                    <a:srgbClr val="000000">
                      <a:alpha val="43137"/>
                    </a:srgbClr>
                  </a:outerShdw>
                </a:effectLst>
                <a:latin typeface="Cambria" panose="02040503050406030204" pitchFamily="18" charset="0"/>
              </a:rPr>
              <a:t>TRAVEL EXPENSES AND PROMOTIONAL VISITS</a:t>
            </a:r>
            <a:endParaRPr lang="en-IN" sz="3200" dirty="0">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791544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 name="Title 1"/>
          <p:cNvSpPr txBox="1">
            <a:spLocks/>
          </p:cNvSpPr>
          <p:nvPr/>
        </p:nvSpPr>
        <p:spPr>
          <a:xfrm>
            <a:off x="720000" y="791999"/>
            <a:ext cx="11127546" cy="572567"/>
          </a:xfrm>
          <a:prstGeom prst="rect">
            <a:avLst/>
          </a:prstGeom>
        </p:spPr>
        <p:txBody>
          <a:bodyPr vert="horz" lIns="0" t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IN" sz="3200" dirty="0" smtClean="0">
                <a:effectLst>
                  <a:outerShdw blurRad="38100" dist="38100" dir="2700000" algn="tl">
                    <a:srgbClr val="000000">
                      <a:alpha val="43137"/>
                    </a:srgbClr>
                  </a:outerShdw>
                </a:effectLst>
                <a:latin typeface="Cambria" panose="02040503050406030204" pitchFamily="18" charset="0"/>
              </a:rPr>
              <a:t>POLITICAL CONTRIBUTIONS/DONATIONS</a:t>
            </a:r>
            <a:endParaRPr lang="en-IN" sz="3200" dirty="0">
              <a:effectLst>
                <a:outerShdw blurRad="38100" dist="38100" dir="2700000" algn="tl">
                  <a:srgbClr val="000000">
                    <a:alpha val="43137"/>
                  </a:srgbClr>
                </a:outerShdw>
              </a:effectLst>
              <a:latin typeface="Cambria" panose="02040503050406030204" pitchFamily="18" charset="0"/>
            </a:endParaRPr>
          </a:p>
        </p:txBody>
      </p:sp>
      <p:sp>
        <p:nvSpPr>
          <p:cNvPr id="7" name="Rectangle 6"/>
          <p:cNvSpPr/>
          <p:nvPr/>
        </p:nvSpPr>
        <p:spPr>
          <a:xfrm>
            <a:off x="720000" y="1527074"/>
            <a:ext cx="11127546" cy="923330"/>
          </a:xfrm>
          <a:prstGeom prst="rect">
            <a:avLst/>
          </a:prstGeom>
        </p:spPr>
        <p:txBody>
          <a:bodyPr wrap="square">
            <a:spAutoFit/>
          </a:bodyPr>
          <a:lstStyle/>
          <a:p>
            <a:r>
              <a:rPr lang="en-IN" dirty="0" smtClean="0"/>
              <a:t>ASC </a:t>
            </a:r>
            <a:r>
              <a:rPr lang="en-IN" dirty="0"/>
              <a:t>does not make contributions to individual political party officials </a:t>
            </a:r>
            <a:r>
              <a:rPr lang="en-IN" dirty="0" smtClean="0"/>
              <a:t>or candidates </a:t>
            </a:r>
            <a:r>
              <a:rPr lang="en-IN" dirty="0"/>
              <a:t>for political office. </a:t>
            </a:r>
            <a:r>
              <a:rPr lang="en-IN" dirty="0" smtClean="0"/>
              <a:t>ASC </a:t>
            </a:r>
            <a:r>
              <a:rPr lang="en-IN" dirty="0"/>
              <a:t>only makes charitable donations that </a:t>
            </a:r>
            <a:r>
              <a:rPr lang="en-IN" dirty="0" smtClean="0"/>
              <a:t>are legal </a:t>
            </a:r>
            <a:r>
              <a:rPr lang="en-IN" dirty="0"/>
              <a:t>and ethical under local laws and practices and are consistent with </a:t>
            </a:r>
            <a:r>
              <a:rPr lang="en-IN" dirty="0" smtClean="0"/>
              <a:t>ASC’s internal </a:t>
            </a:r>
            <a:r>
              <a:rPr lang="en-IN" dirty="0"/>
              <a:t>guidelines on charitable giving. </a:t>
            </a:r>
          </a:p>
        </p:txBody>
      </p:sp>
      <p:sp>
        <p:nvSpPr>
          <p:cNvPr id="8" name="Rectangle 7"/>
          <p:cNvSpPr/>
          <p:nvPr/>
        </p:nvSpPr>
        <p:spPr>
          <a:xfrm>
            <a:off x="720000" y="3117721"/>
            <a:ext cx="11127546" cy="3416320"/>
          </a:xfrm>
          <a:prstGeom prst="rect">
            <a:avLst/>
          </a:prstGeom>
        </p:spPr>
        <p:txBody>
          <a:bodyPr wrap="square">
            <a:spAutoFit/>
          </a:bodyPr>
          <a:lstStyle/>
          <a:p>
            <a:r>
              <a:rPr lang="en-IN" dirty="0" smtClean="0"/>
              <a:t>ASC </a:t>
            </a:r>
            <a:r>
              <a:rPr lang="en-IN" dirty="0"/>
              <a:t>does not make and will not accept illegal payments. Illegal payments include facilitation payments and kickbacks. </a:t>
            </a:r>
            <a:r>
              <a:rPr lang="en-IN" dirty="0" smtClean="0"/>
              <a:t>Facilitation payments </a:t>
            </a:r>
            <a:r>
              <a:rPr lang="en-IN" dirty="0"/>
              <a:t>are typically small, unofficial payments demanded by lower level </a:t>
            </a:r>
            <a:r>
              <a:rPr lang="en-IN" dirty="0" smtClean="0"/>
              <a:t>and lower-income </a:t>
            </a:r>
            <a:r>
              <a:rPr lang="en-IN" dirty="0"/>
              <a:t>officials in exchange for providing or “expediting” routine </a:t>
            </a:r>
            <a:r>
              <a:rPr lang="en-IN" dirty="0" smtClean="0"/>
              <a:t>services to </a:t>
            </a:r>
            <a:r>
              <a:rPr lang="en-IN" dirty="0"/>
              <a:t>which one is legally entitled without such payments. Kickbacks are </a:t>
            </a:r>
            <a:r>
              <a:rPr lang="en-IN" dirty="0" smtClean="0"/>
              <a:t>typically payments </a:t>
            </a:r>
            <a:r>
              <a:rPr lang="en-IN" dirty="0"/>
              <a:t>made to commercial organizations in return for a business favour </a:t>
            </a:r>
            <a:r>
              <a:rPr lang="en-IN" dirty="0" smtClean="0"/>
              <a:t>or advantage</a:t>
            </a:r>
            <a:r>
              <a:rPr lang="en-IN" dirty="0"/>
              <a:t>, such as a payment made to secure the award of a contract. We must avoid and prevent any activity that might lead to or create </a:t>
            </a:r>
            <a:r>
              <a:rPr lang="en-IN" dirty="0" smtClean="0"/>
              <a:t>the perception </a:t>
            </a:r>
            <a:r>
              <a:rPr lang="en-IN" dirty="0"/>
              <a:t>that an illegal payment will be made or accepted by us. It is </a:t>
            </a:r>
            <a:r>
              <a:rPr lang="en-IN" dirty="0" smtClean="0"/>
              <a:t>often difficult </a:t>
            </a:r>
            <a:r>
              <a:rPr lang="en-IN" dirty="0"/>
              <a:t>to determine if routine governmental or business requests are </a:t>
            </a:r>
            <a:r>
              <a:rPr lang="en-IN" dirty="0" smtClean="0"/>
              <a:t>legitimate or </a:t>
            </a:r>
            <a:r>
              <a:rPr lang="en-IN" dirty="0"/>
              <a:t>if they are facilitation payment requests. No facilitation payment should </a:t>
            </a:r>
            <a:r>
              <a:rPr lang="en-IN" dirty="0" smtClean="0"/>
              <a:t>be made </a:t>
            </a:r>
            <a:r>
              <a:rPr lang="en-IN" dirty="0"/>
              <a:t>to individuals in connection with a process which is that individual’s job </a:t>
            </a:r>
            <a:r>
              <a:rPr lang="en-IN" dirty="0" smtClean="0"/>
              <a:t>to perform </a:t>
            </a:r>
            <a:r>
              <a:rPr lang="en-IN" dirty="0"/>
              <a:t>unless the local law provides clearly for a payment to be made and </a:t>
            </a:r>
            <a:r>
              <a:rPr lang="en-IN" dirty="0" smtClean="0"/>
              <a:t>such payments </a:t>
            </a:r>
            <a:r>
              <a:rPr lang="en-IN" dirty="0"/>
              <a:t>are appropriately documented. Such payments should be rare </a:t>
            </a:r>
            <a:r>
              <a:rPr lang="en-IN" dirty="0" smtClean="0"/>
              <a:t>and discouraged </a:t>
            </a:r>
            <a:r>
              <a:rPr lang="en-IN" dirty="0"/>
              <a:t>in all cases. When in doubt, refer to your legal department for </a:t>
            </a:r>
            <a:r>
              <a:rPr lang="en-IN" dirty="0" smtClean="0"/>
              <a:t>proper approval </a:t>
            </a:r>
            <a:r>
              <a:rPr lang="en-IN" dirty="0"/>
              <a:t>and ensure that thorough and appropriate accounting </a:t>
            </a:r>
            <a:r>
              <a:rPr lang="en-IN" dirty="0" smtClean="0"/>
              <a:t>and documentation </a:t>
            </a:r>
            <a:r>
              <a:rPr lang="en-IN" dirty="0"/>
              <a:t>is prepared in conjunction with any such payment.</a:t>
            </a:r>
          </a:p>
        </p:txBody>
      </p:sp>
      <p:sp>
        <p:nvSpPr>
          <p:cNvPr id="9" name="Title 1"/>
          <p:cNvSpPr txBox="1">
            <a:spLocks/>
          </p:cNvSpPr>
          <p:nvPr/>
        </p:nvSpPr>
        <p:spPr>
          <a:xfrm>
            <a:off x="720000" y="2504813"/>
            <a:ext cx="11127546" cy="572567"/>
          </a:xfrm>
          <a:prstGeom prst="rect">
            <a:avLst/>
          </a:prstGeom>
        </p:spPr>
        <p:txBody>
          <a:bodyPr vert="horz" lIns="0" t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IN" sz="3200" dirty="0" smtClean="0">
                <a:effectLst>
                  <a:outerShdw blurRad="38100" dist="38100" dir="2700000" algn="tl">
                    <a:srgbClr val="000000">
                      <a:alpha val="43137"/>
                    </a:srgbClr>
                  </a:outerShdw>
                </a:effectLst>
                <a:latin typeface="Cambria" panose="02040503050406030204" pitchFamily="18" charset="0"/>
              </a:rPr>
              <a:t>ILLEGAL PAYMENTS</a:t>
            </a:r>
            <a:endParaRPr lang="en-IN" sz="3200" dirty="0">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107844844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720000" y="1298433"/>
            <a:ext cx="11127546" cy="572567"/>
          </a:xfrm>
          <a:prstGeom prst="rect">
            <a:avLst/>
          </a:prstGeom>
        </p:spPr>
        <p:txBody>
          <a:bodyPr vert="horz" lIns="0" t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IN" sz="3200" dirty="0" smtClean="0">
                <a:effectLst>
                  <a:outerShdw blurRad="38100" dist="38100" dir="2700000" algn="tl">
                    <a:srgbClr val="000000">
                      <a:alpha val="43137"/>
                    </a:srgbClr>
                  </a:outerShdw>
                </a:effectLst>
                <a:latin typeface="Cambria" panose="02040503050406030204" pitchFamily="18" charset="0"/>
              </a:rPr>
              <a:t>USE OF BUSINESS ASSOCIATES: AGENTS / INTERMEDIARIES / INDEPENDENT CONSULTANTS</a:t>
            </a:r>
            <a:endParaRPr lang="en-IN" sz="3200" dirty="0">
              <a:effectLst>
                <a:outerShdw blurRad="38100" dist="38100" dir="2700000" algn="tl">
                  <a:srgbClr val="000000">
                    <a:alpha val="43137"/>
                  </a:srgbClr>
                </a:outerShdw>
              </a:effectLst>
              <a:latin typeface="Cambria" panose="02040503050406030204" pitchFamily="18" charset="0"/>
            </a:endParaRPr>
          </a:p>
        </p:txBody>
      </p:sp>
      <p:sp>
        <p:nvSpPr>
          <p:cNvPr id="7" name="Rectangle 6"/>
          <p:cNvSpPr/>
          <p:nvPr/>
        </p:nvSpPr>
        <p:spPr>
          <a:xfrm>
            <a:off x="720000" y="2082416"/>
            <a:ext cx="11364148" cy="4801314"/>
          </a:xfrm>
          <a:prstGeom prst="rect">
            <a:avLst/>
          </a:prstGeom>
        </p:spPr>
        <p:txBody>
          <a:bodyPr wrap="square">
            <a:spAutoFit/>
          </a:bodyPr>
          <a:lstStyle/>
          <a:p>
            <a:r>
              <a:rPr lang="en-IN" dirty="0"/>
              <a:t>The actions of an agent, intermediary, or independent consultant can </a:t>
            </a:r>
            <a:r>
              <a:rPr lang="en-IN" dirty="0" smtClean="0"/>
              <a:t>expose ASC </a:t>
            </a:r>
            <a:r>
              <a:rPr lang="en-IN" dirty="0"/>
              <a:t>to liability. A level of due diligence appropriate to the market and </a:t>
            </a:r>
            <a:r>
              <a:rPr lang="en-IN" dirty="0" smtClean="0"/>
              <a:t>the potential </a:t>
            </a:r>
            <a:r>
              <a:rPr lang="en-IN" dirty="0"/>
              <a:t>risks involved should be undertaken prior to their appointment </a:t>
            </a:r>
            <a:r>
              <a:rPr lang="en-IN" dirty="0" smtClean="0"/>
              <a:t>and retention </a:t>
            </a:r>
            <a:r>
              <a:rPr lang="en-IN" dirty="0"/>
              <a:t>and at the time of renewal of any agreement</a:t>
            </a:r>
            <a:r>
              <a:rPr lang="en-IN" dirty="0" smtClean="0"/>
              <a:t>.</a:t>
            </a:r>
          </a:p>
          <a:p>
            <a:endParaRPr lang="en-IN" dirty="0"/>
          </a:p>
          <a:p>
            <a:r>
              <a:rPr lang="en-IN" dirty="0"/>
              <a:t>Provisions must be included in such individual’s or business’s agreement </a:t>
            </a:r>
            <a:r>
              <a:rPr lang="en-IN" dirty="0" smtClean="0"/>
              <a:t>or contract </a:t>
            </a:r>
            <a:r>
              <a:rPr lang="en-IN" dirty="0"/>
              <a:t>requiring them to comply with all applicable laws and evidencing </a:t>
            </a:r>
            <a:r>
              <a:rPr lang="en-IN" dirty="0" smtClean="0"/>
              <a:t>their agreement </a:t>
            </a:r>
            <a:r>
              <a:rPr lang="en-IN" dirty="0"/>
              <a:t>to comply with </a:t>
            </a:r>
            <a:r>
              <a:rPr lang="en-IN" dirty="0" smtClean="0"/>
              <a:t>ASC’s </a:t>
            </a:r>
            <a:r>
              <a:rPr lang="en-IN" dirty="0"/>
              <a:t>policy against bribery and corruption. It is </a:t>
            </a:r>
            <a:r>
              <a:rPr lang="en-IN" dirty="0" smtClean="0"/>
              <a:t>the responsibility </a:t>
            </a:r>
            <a:r>
              <a:rPr lang="en-IN" dirty="0"/>
              <a:t>of any </a:t>
            </a:r>
            <a:r>
              <a:rPr lang="en-IN" dirty="0" smtClean="0"/>
              <a:t>ASC </a:t>
            </a:r>
            <a:r>
              <a:rPr lang="en-IN" dirty="0"/>
              <a:t>employee who engages an agent, intermediary, </a:t>
            </a:r>
            <a:r>
              <a:rPr lang="en-IN" dirty="0" smtClean="0"/>
              <a:t>or independent </a:t>
            </a:r>
            <a:r>
              <a:rPr lang="en-IN" dirty="0"/>
              <a:t>consultant to ensure that these requirements are specified in </a:t>
            </a:r>
            <a:r>
              <a:rPr lang="en-IN" dirty="0" smtClean="0"/>
              <a:t>any engagement </a:t>
            </a:r>
            <a:r>
              <a:rPr lang="en-IN" dirty="0"/>
              <a:t>agreement or contract. Your internal legal department must </a:t>
            </a:r>
            <a:r>
              <a:rPr lang="en-IN" dirty="0" smtClean="0"/>
              <a:t>approve all </a:t>
            </a:r>
            <a:r>
              <a:rPr lang="en-IN" dirty="0"/>
              <a:t>such agreements or contracts as well as any changes to </a:t>
            </a:r>
            <a:r>
              <a:rPr lang="en-IN" dirty="0" smtClean="0"/>
              <a:t>ASC’s standard agreements</a:t>
            </a:r>
            <a:r>
              <a:rPr lang="en-IN" dirty="0"/>
              <a:t>.</a:t>
            </a:r>
          </a:p>
          <a:p>
            <a:endParaRPr lang="en-IN" dirty="0" smtClean="0"/>
          </a:p>
          <a:p>
            <a:r>
              <a:rPr lang="en-IN" dirty="0" smtClean="0"/>
              <a:t>Failure </a:t>
            </a:r>
            <a:r>
              <a:rPr lang="en-IN" dirty="0"/>
              <a:t>to comply with this policy, whether or not this is intentional, may lead to disciplinary action (up to and including dismissal), and criminal liability for the individual involved (up to and including imprisonment). Employees will be required to confirm that they have read and understood the policy and that they comply with its terms as part of their ongoing employment assessment processes. In addition, relevant employees will be required to attend training to support the guidance in this policy.</a:t>
            </a:r>
          </a:p>
          <a:p>
            <a:endParaRPr lang="en-IN" dirty="0"/>
          </a:p>
        </p:txBody>
      </p:sp>
    </p:spTree>
    <p:extLst>
      <p:ext uri="{BB962C8B-B14F-4D97-AF65-F5344CB8AC3E}">
        <p14:creationId xmlns:p14="http://schemas.microsoft.com/office/powerpoint/2010/main" val="35248391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3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5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6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7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444</TotalTime>
  <Words>2113</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12</vt:i4>
      </vt:variant>
    </vt:vector>
  </HeadingPairs>
  <TitlesOfParts>
    <vt:vector size="21" baseType="lpstr">
      <vt:lpstr>Calibri</vt:lpstr>
      <vt:lpstr>Cambria</vt:lpstr>
      <vt:lpstr>Constantia</vt:lpstr>
      <vt:lpstr>Wingdings 2</vt:lpstr>
      <vt:lpstr>2_Flow</vt:lpstr>
      <vt:lpstr>3_Flow</vt:lpstr>
      <vt:lpstr>5_Flow</vt:lpstr>
      <vt:lpstr>6_Flow</vt:lpstr>
      <vt:lpstr>7_Flow</vt:lpstr>
      <vt:lpstr>ANTI-BRIBERY  &amp; CORRUPTION POLICY</vt:lpstr>
      <vt:lpstr>How we achieve our GOAL is equally important as END RESULT!</vt:lpstr>
      <vt:lpstr>GENERAL - INTRODUCTION</vt:lpstr>
      <vt:lpstr>BRIBERY – WHAT DOES IT MEAN?</vt:lpstr>
      <vt:lpstr>BRIBERY – FORMS?</vt:lpstr>
      <vt:lpstr>GUIDELINES TO MITIGATE BRIBERY AND CORRUPTION RISKS</vt:lpstr>
      <vt:lpstr>GIFTS AND HOSPITALITY</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Faizan Ali Khan</dc:creator>
  <cp:lastModifiedBy>Faizan Ali Khan</cp:lastModifiedBy>
  <cp:revision>36</cp:revision>
  <dcterms:created xsi:type="dcterms:W3CDTF">2015-01-03T08:58:56Z</dcterms:created>
  <dcterms:modified xsi:type="dcterms:W3CDTF">2015-01-09T17:57:29Z</dcterms:modified>
</cp:coreProperties>
</file>